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648" r:id="rId1"/>
  </p:sldMasterIdLst>
  <p:notesMasterIdLst>
    <p:notesMasterId r:id="rId27"/>
  </p:notesMasterIdLst>
  <p:sldIdLst>
    <p:sldId id="256" r:id="rId2"/>
    <p:sldId id="261" r:id="rId3"/>
    <p:sldId id="260" r:id="rId4"/>
    <p:sldId id="262" r:id="rId5"/>
    <p:sldId id="285" r:id="rId6"/>
    <p:sldId id="263" r:id="rId7"/>
    <p:sldId id="264" r:id="rId8"/>
    <p:sldId id="272" r:id="rId9"/>
    <p:sldId id="282" r:id="rId10"/>
    <p:sldId id="283" r:id="rId11"/>
    <p:sldId id="265" r:id="rId12"/>
    <p:sldId id="284" r:id="rId13"/>
    <p:sldId id="266" r:id="rId14"/>
    <p:sldId id="267" r:id="rId15"/>
    <p:sldId id="268" r:id="rId16"/>
    <p:sldId id="276" r:id="rId17"/>
    <p:sldId id="269" r:id="rId18"/>
    <p:sldId id="288" r:id="rId19"/>
    <p:sldId id="270" r:id="rId20"/>
    <p:sldId id="289" r:id="rId21"/>
    <p:sldId id="279" r:id="rId22"/>
    <p:sldId id="280" r:id="rId23"/>
    <p:sldId id="274" r:id="rId24"/>
    <p:sldId id="287" r:id="rId25"/>
    <p:sldId id="278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D41F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28"/>
    <p:restoredTop sz="94719"/>
  </p:normalViewPr>
  <p:slideViewPr>
    <p:cSldViewPr snapToGrid="0">
      <p:cViewPr varScale="1">
        <p:scale>
          <a:sx n="102" d="100"/>
          <a:sy n="102" d="100"/>
        </p:scale>
        <p:origin x="318" y="13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1315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png>
</file>

<file path=ppt/media/image100.png>
</file>

<file path=ppt/media/image11.png>
</file>

<file path=ppt/media/image12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svg>
</file>

<file path=ppt/media/image3.png>
</file>

<file path=ppt/media/image4.png>
</file>

<file path=ppt/media/image5.png>
</file>

<file path=ppt/media/image6.png>
</file>

<file path=ppt/media/image7.png>
</file>

<file path=ppt/media/image70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2F249B-9F76-554C-A741-0DC726834C37}" type="datetimeFigureOut">
              <a:rPr lang="en-US" smtClean="0"/>
              <a:t>10/27/2025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429ADC-155E-7045-87B0-0413A99EC7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0441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9ADC-155E-7045-87B0-0413A99EC73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6585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9ADC-155E-7045-87B0-0413A99EC73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4120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Results: </a:t>
            </a:r>
            <a:r>
              <a:rPr lang="zh-CN" altLang="en-US" dirty="0"/>
              <a:t> </a:t>
            </a:r>
            <a:r>
              <a:rPr lang="en-US" altLang="zh-CN" dirty="0"/>
              <a:t>Avalanche process lead to the abnormal emission while the anomalous doppler effect lead to the step structure (</a:t>
            </a:r>
            <a:r>
              <a:rPr lang="fr-FR" altLang="zh-CN" dirty="0"/>
              <a:t>Xinhang Xu et al 2025 </a:t>
            </a:r>
            <a:r>
              <a:rPr lang="fr-FR" altLang="zh-CN" dirty="0" err="1"/>
              <a:t>Chinese</a:t>
            </a:r>
            <a:r>
              <a:rPr lang="fr-FR" altLang="zh-CN" dirty="0"/>
              <a:t> Phys. B</a:t>
            </a:r>
            <a:r>
              <a:rPr lang="en-US" altLang="zh-CN" dirty="0"/>
              <a:t>)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9ADC-155E-7045-87B0-0413A99EC73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6310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Results: </a:t>
            </a:r>
            <a:r>
              <a:rPr lang="zh-CN" altLang="en-US" dirty="0"/>
              <a:t> </a:t>
            </a:r>
            <a:r>
              <a:rPr lang="en-US" altLang="zh-CN" dirty="0"/>
              <a:t>Avalanche process lead to the abnormal emission while the anomalous doppler effect lead to the step structure (</a:t>
            </a:r>
            <a:r>
              <a:rPr lang="fr-FR" altLang="zh-CN" dirty="0"/>
              <a:t>Xinhang Xu et al 2025 </a:t>
            </a:r>
            <a:r>
              <a:rPr lang="fr-FR" altLang="zh-CN" dirty="0" err="1"/>
              <a:t>Chinese</a:t>
            </a:r>
            <a:r>
              <a:rPr lang="fr-FR" altLang="zh-CN" dirty="0"/>
              <a:t> Phys. B</a:t>
            </a:r>
            <a:r>
              <a:rPr lang="en-US" altLang="zh-CN" dirty="0"/>
              <a:t>)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9ADC-155E-7045-87B0-0413A99EC73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764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9ADC-155E-7045-87B0-0413A99EC73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2022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9ADC-155E-7045-87B0-0413A99EC73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9501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Results: </a:t>
            </a:r>
            <a:r>
              <a:rPr lang="zh-CN" altLang="en-US" dirty="0"/>
              <a:t> </a:t>
            </a:r>
            <a:r>
              <a:rPr lang="en-US" altLang="zh-CN" dirty="0"/>
              <a:t>Avalanche process lead to the abnormal emission while the anomalous doppler effect lead to the step structure (</a:t>
            </a:r>
            <a:r>
              <a:rPr lang="fr-FR" altLang="zh-CN" dirty="0"/>
              <a:t>Xinhang Xu et al 2025 </a:t>
            </a:r>
            <a:r>
              <a:rPr lang="fr-FR" altLang="zh-CN" dirty="0" err="1"/>
              <a:t>Chinese</a:t>
            </a:r>
            <a:r>
              <a:rPr lang="fr-FR" altLang="zh-CN" dirty="0"/>
              <a:t> Phys. B</a:t>
            </a:r>
            <a:r>
              <a:rPr lang="en-US" altLang="zh-CN" dirty="0"/>
              <a:t>)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9ADC-155E-7045-87B0-0413A99EC73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2620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Results: </a:t>
            </a:r>
            <a:r>
              <a:rPr lang="zh-CN" altLang="en-US" dirty="0"/>
              <a:t> </a:t>
            </a:r>
            <a:r>
              <a:rPr lang="en-US" altLang="zh-CN" dirty="0"/>
              <a:t>Avalanche process lead to the abnormal emission while the anomalous doppler effect lead to the step structure (</a:t>
            </a:r>
            <a:r>
              <a:rPr lang="fr-FR" altLang="zh-CN" dirty="0"/>
              <a:t>Xinhang Xu et al 2025 </a:t>
            </a:r>
            <a:r>
              <a:rPr lang="fr-FR" altLang="zh-CN" dirty="0" err="1"/>
              <a:t>Chinese</a:t>
            </a:r>
            <a:r>
              <a:rPr lang="fr-FR" altLang="zh-CN" dirty="0"/>
              <a:t> Phys. B</a:t>
            </a:r>
            <a:r>
              <a:rPr lang="en-US" altLang="zh-CN" dirty="0"/>
              <a:t>)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29ADC-155E-7045-87B0-0413A99EC73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302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537-934D-1F3C-B8F8-093CC7AC72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C145F7-D2DE-00BE-5403-90ED6D29CE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66E55B-BFFE-63A0-37BF-A64A6E10D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2C904-D421-9741-96DB-2CE60A1BB6CA}" type="datetime1">
              <a:rPr lang="en-US" smtClean="0"/>
              <a:t>10/27/2025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2CFDA1-75A5-4FA2-8528-E0931077B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BE65F4-DEF2-4645-79D8-FDFC209A9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327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BB387-DD67-3090-CC81-45940D7A5A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48D6CC-E9F9-DC2A-20B5-22A428A624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70D5FE-5EA4-526C-E1D4-0871D843E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371B3-0B57-2044-9ECB-DE779D7E0763}" type="datetime1">
              <a:rPr lang="en-US" smtClean="0"/>
              <a:t>10/27/2025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7BE4F8-D9A5-DC7D-397D-3A9516A43A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0849FC-820B-FCC7-FFBF-D12FB4B22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5361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40A2740-B43F-72F3-E123-4E1990830E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B5B186-4E71-7D7B-21F7-A54FA92BD1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E154BA-9801-8F92-184B-B05DD1E53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C8A47-DAA8-774F-8B36-366245D66420}" type="datetime1">
              <a:rPr lang="en-US" smtClean="0"/>
              <a:t>10/27/2025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51A8AF-149C-D688-FE8B-FAAC1BD24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38E9C0-6B02-0354-C9C5-ED0AFA850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358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4BA207-94A8-5AE6-E092-A792D20E4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78289A-9118-A7C0-679A-FB73F5F4E1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ED1537-A5A4-6C32-6F18-D97ECEB532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F57A2-8EF1-3445-9E05-4E64A36CDEAD}" type="datetime1">
              <a:rPr lang="en-US" smtClean="0"/>
              <a:t>10/27/2025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4C49C0-AE7C-9D1F-2403-E170B04C7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495CDF-A7F7-74AE-6B88-D221CFFEB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0862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0632C-2924-9515-D613-3B9E1C157B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00A692-89D9-C3BA-0AD7-4328329600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1F9C7E-26C7-1713-AEFD-9F833A8719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6E4D0-56A2-5748-9FFE-2200ACE4DF3E}" type="datetime1">
              <a:rPr lang="en-US" smtClean="0"/>
              <a:t>10/27/2025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E1BDC0-37BB-0C1C-A77A-67F21983D6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60287-2C92-F93B-D1D6-F59676DA9D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2835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F7A7DF-9D5E-40F3-14C4-9836530BA3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E4DD59-E98E-9A33-2ADC-B753145AF3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1091E7-5F20-85C8-A530-DB38C05395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5CD783-1092-E948-FC8A-94AA7A2BE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AFB0F-1106-3E43-96FD-62A1B4DD22A9}" type="datetime1">
              <a:rPr lang="en-US" smtClean="0"/>
              <a:t>10/27/2025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681889-555A-58A7-B3B8-B8E1920EE6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C363B8-48DC-7F53-98CE-BE2F81A97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309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E34FE-0EEC-F6EA-799A-1F2FFCB25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4B76E3-EB43-A5AA-D3AA-588DA8CC33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9F16D6-B4AA-31B4-5ACD-BA02B703E0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96C91C-20BF-CB44-7640-DF26622D3D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B90EE9-E797-6B6F-935B-986904A159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5F5B15-9A62-464C-5774-42279C6BD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5CE28-04BB-D443-AAD3-496C15EC2348}" type="datetime1">
              <a:rPr lang="en-US" smtClean="0"/>
              <a:t>10/27/2025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BD76CA-15AC-CC71-AA13-6EBCE3AAF8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6155BE-4A17-D6CC-E183-E5436285A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2792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DDB36-1FCB-7FC7-04F8-A77F090CD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6B9F49-7C57-3D86-16FB-E3D263EEC4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BFB8A-33A5-C04A-A926-AE4E2F7C761C}" type="datetime1">
              <a:rPr lang="en-US" smtClean="0"/>
              <a:t>10/27/2025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DE27C1-DF56-D9FC-A3E0-F7AAD8EFB1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640702-87CD-6C0A-AAD7-F299DA8E0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9873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346CCBE-22EC-07CE-D9A6-B317663CF5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A956C-B98F-7F4C-935C-829CF06E2A32}" type="datetime1">
              <a:rPr lang="en-US" smtClean="0"/>
              <a:t>10/27/2025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8E931B9-3E8F-52E7-763C-845BBF255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3E9888-308D-F7BA-738A-CC039F2EC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127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C218A-FD07-5DAC-48E5-2E5DF7066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E72228-0133-C627-E12D-4A0578354D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5993C2-996E-BE45-2411-2ECC00640C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1CC63C-6744-5ACB-B0FF-9FDB860A7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64A34-C23F-D345-8175-92D142C5CE11}" type="datetime1">
              <a:rPr lang="en-US" smtClean="0"/>
              <a:t>10/27/2025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3906C2-F54D-2019-EF49-D5A73EBE4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3930E4-CCCE-31A4-8FEA-38A8CB83D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93705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6C2CF6-21ED-4F39-035B-9C0FBF048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F4D7497-4DF0-09A2-A3AD-0636142F49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7F97A1-4FBE-57F5-7846-CBCFD8781A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2DE3EA-70C0-4AA5-C570-29C329D749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973F2-C3C3-F04A-A206-D2F92D67F977}" type="datetime1">
              <a:rPr lang="en-US" smtClean="0"/>
              <a:t>10/27/2025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6E9562-C13E-911D-4843-E13BF064E8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FC8171-0BDC-3912-F210-F13A3AB5DF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5764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2E1874-E671-FC41-D126-7E61F2F21E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C0ACDE-5813-1FA3-2D86-FE8824AC34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E4D911-77C6-04D6-9A04-CF318E15FD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32CBE0B-1307-B946-B5B4-5307E72DBCEC}" type="datetime1">
              <a:rPr lang="en-US" smtClean="0"/>
              <a:t>10/27/2025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ECA7DF-60C7-F565-AF27-E806C41760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CE83B6-1874-DA9F-4E3E-8A5E0C96DA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232853C-226C-374E-BF0E-5A473C8B35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8862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13" Type="http://schemas.openxmlformats.org/officeDocument/2006/relationships/hyperlink" Target="https://git.lug.ustc.edu.cn/XuXinhang/kinetic_simulation.git" TargetMode="External"/><Relationship Id="rId3" Type="http://schemas.microsoft.com/office/2007/relationships/media" Target="../media/media2.mp4"/><Relationship Id="rId7" Type="http://schemas.openxmlformats.org/officeDocument/2006/relationships/image" Target="../media/image13.emf"/><Relationship Id="rId12" Type="http://schemas.openxmlformats.org/officeDocument/2006/relationships/hyperlink" Target="https://git.lug.ustc.edu.cn/XuXinhang/ray-tracing3d.git" TargetMode="Externa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2.png"/><Relationship Id="rId11" Type="http://schemas.openxmlformats.org/officeDocument/2006/relationships/image" Target="../media/image17.png"/><Relationship Id="rId5" Type="http://schemas.openxmlformats.org/officeDocument/2006/relationships/slideLayout" Target="../slideLayouts/slideLayout1.xml"/><Relationship Id="rId10" Type="http://schemas.openxmlformats.org/officeDocument/2006/relationships/image" Target="../media/image16.png"/><Relationship Id="rId4" Type="http://schemas.openxmlformats.org/officeDocument/2006/relationships/video" Target="../media/media2.mp4"/><Relationship Id="rId9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jpeg"/><Relationship Id="rId5" Type="http://schemas.openxmlformats.org/officeDocument/2006/relationships/hyperlink" Target="mailto:xihxu@ucdavis.edu" TargetMode="External"/><Relationship Id="rId4" Type="http://schemas.microsoft.com/office/2007/relationships/hdphoto" Target="../media/hdphoto2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70.png"/><Relationship Id="rId4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22.png"/><Relationship Id="rId4" Type="http://schemas.openxmlformats.org/officeDocument/2006/relationships/image" Target="../media/image10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4.emf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13.emf"/><Relationship Id="rId5" Type="http://schemas.openxmlformats.org/officeDocument/2006/relationships/image" Target="../media/image12.png"/><Relationship Id="rId10" Type="http://schemas.openxmlformats.org/officeDocument/2006/relationships/hyperlink" Target="https://git.lug.ustc.edu.cn/XuXinhang/kinetic_simulation.git" TargetMode="External"/><Relationship Id="rId4" Type="http://schemas.openxmlformats.org/officeDocument/2006/relationships/image" Target="../media/image23.png"/><Relationship Id="rId9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.lug.ustc.edu.cn/XuXinhang/kinetic_simulation.git" TargetMode="Externa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.lug.ustc.edu.cn/XuXinhang/kinetic_simulation.git" TargetMode="Externa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riangle 3">
            <a:extLst>
              <a:ext uri="{FF2B5EF4-FFF2-40B4-BE49-F238E27FC236}">
                <a16:creationId xmlns:a16="http://schemas.microsoft.com/office/drawing/2014/main" id="{DD2D96BA-BA5F-613E-BB5B-82CF6201DD05}"/>
              </a:ext>
            </a:extLst>
          </p:cNvPr>
          <p:cNvSpPr/>
          <p:nvPr/>
        </p:nvSpPr>
        <p:spPr>
          <a:xfrm flipV="1">
            <a:off x="0" y="-1"/>
            <a:ext cx="1169915" cy="4067503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riangle 4">
            <a:extLst>
              <a:ext uri="{FF2B5EF4-FFF2-40B4-BE49-F238E27FC236}">
                <a16:creationId xmlns:a16="http://schemas.microsoft.com/office/drawing/2014/main" id="{3DB9A9F7-EC15-199E-BC58-00D77C928CD2}"/>
              </a:ext>
            </a:extLst>
          </p:cNvPr>
          <p:cNvSpPr/>
          <p:nvPr/>
        </p:nvSpPr>
        <p:spPr>
          <a:xfrm flipH="1">
            <a:off x="7672552" y="-8855007"/>
            <a:ext cx="4519448" cy="15713008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B3AC82-5D19-66E2-09B8-48566BBDD0D1}"/>
              </a:ext>
            </a:extLst>
          </p:cNvPr>
          <p:cNvSpPr txBox="1"/>
          <p:nvPr/>
        </p:nvSpPr>
        <p:spPr>
          <a:xfrm>
            <a:off x="1926430" y="723770"/>
            <a:ext cx="406188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>
                <a:solidFill>
                  <a:srgbClr val="D41F26"/>
                </a:solidFill>
              </a:rPr>
              <a:t>Xinhang Xu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2394561-515D-71A8-772D-836F0793E217}"/>
              </a:ext>
            </a:extLst>
          </p:cNvPr>
          <p:cNvSpPr txBox="1"/>
          <p:nvPr/>
        </p:nvSpPr>
        <p:spPr>
          <a:xfrm>
            <a:off x="1600540" y="2122586"/>
            <a:ext cx="4888646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Major in Plasma Physics (Ph.D.)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9 Years in Magnetic Confinement Fusion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Apply Position: Plasma Physicist </a:t>
            </a:r>
          </a:p>
          <a:p>
            <a:pPr lvl="2"/>
            <a:r>
              <a:rPr lang="en-US" sz="2000" dirty="0"/>
              <a:t>	   </a:t>
            </a:r>
            <a:r>
              <a:rPr lang="en-US" i="1" dirty="0"/>
              <a:t>Requisition ID: 1156</a:t>
            </a:r>
            <a:endParaRPr lang="en-US" sz="2000" i="1" dirty="0"/>
          </a:p>
        </p:txBody>
      </p:sp>
      <p:pic>
        <p:nvPicPr>
          <p:cNvPr id="14" name="Picture 13" descr="A red and black logo&#10;&#10;AI-generated content may be incorrect.">
            <a:extLst>
              <a:ext uri="{FF2B5EF4-FFF2-40B4-BE49-F238E27FC236}">
                <a16:creationId xmlns:a16="http://schemas.microsoft.com/office/drawing/2014/main" id="{E00B2F59-985E-02E4-D9AE-9866F65E1A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305" y="6341349"/>
            <a:ext cx="2255095" cy="350667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E0C3503A-2E5D-4548-B762-4B255A9710E4}"/>
              </a:ext>
            </a:extLst>
          </p:cNvPr>
          <p:cNvSpPr txBox="1"/>
          <p:nvPr/>
        </p:nvSpPr>
        <p:spPr>
          <a:xfrm rot="16200000">
            <a:off x="10613010" y="5279009"/>
            <a:ext cx="25116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err="1">
                <a:solidFill>
                  <a:schemeClr val="bg1"/>
                </a:solidFill>
              </a:rPr>
              <a:t>Xinhang</a:t>
            </a:r>
            <a:r>
              <a:rPr lang="en-US" sz="3600" b="1" dirty="0">
                <a:solidFill>
                  <a:schemeClr val="bg1"/>
                </a:solidFill>
              </a:rPr>
              <a:t> Xu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AC19F0F6-0D78-F45D-76D7-C63EC6F8DB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FD5B1-59E1-8F46-B2B6-8D30C97D2B09}" type="datetime1">
              <a:rPr lang="en-US" smtClean="0"/>
              <a:t>10/27/2025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0566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558C22-E86C-B003-91F6-0B3FB9ACA3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riangle 3">
            <a:extLst>
              <a:ext uri="{FF2B5EF4-FFF2-40B4-BE49-F238E27FC236}">
                <a16:creationId xmlns:a16="http://schemas.microsoft.com/office/drawing/2014/main" id="{46856A38-F261-FB26-D947-49C3A897A28A}"/>
              </a:ext>
            </a:extLst>
          </p:cNvPr>
          <p:cNvSpPr/>
          <p:nvPr/>
        </p:nvSpPr>
        <p:spPr>
          <a:xfrm flipV="1">
            <a:off x="0" y="-1"/>
            <a:ext cx="1169915" cy="4067503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riangle 4">
            <a:extLst>
              <a:ext uri="{FF2B5EF4-FFF2-40B4-BE49-F238E27FC236}">
                <a16:creationId xmlns:a16="http://schemas.microsoft.com/office/drawing/2014/main" id="{9142AE29-36CF-5DC8-A36F-D0D04302F422}"/>
              </a:ext>
            </a:extLst>
          </p:cNvPr>
          <p:cNvSpPr/>
          <p:nvPr/>
        </p:nvSpPr>
        <p:spPr>
          <a:xfrm flipH="1">
            <a:off x="9579428" y="-2225265"/>
            <a:ext cx="2612571" cy="9083266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4DD4EA-094E-CCA8-9C5A-5AB6B88698A6}"/>
              </a:ext>
            </a:extLst>
          </p:cNvPr>
          <p:cNvSpPr txBox="1"/>
          <p:nvPr/>
        </p:nvSpPr>
        <p:spPr>
          <a:xfrm>
            <a:off x="1169915" y="290286"/>
            <a:ext cx="979249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D41F26"/>
                </a:solidFill>
              </a:rPr>
              <a:t>Research Activities: </a:t>
            </a:r>
          </a:p>
          <a:p>
            <a:r>
              <a:rPr lang="en-US" sz="4000" b="1" dirty="0">
                <a:solidFill>
                  <a:srgbClr val="D41F26"/>
                </a:solidFill>
              </a:rPr>
              <a:t>Plasma Theory &amp; Experimental Study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C70C1BD-674D-81CD-9D17-2F68FD487E13}"/>
              </a:ext>
            </a:extLst>
          </p:cNvPr>
          <p:cNvSpPr txBox="1"/>
          <p:nvPr/>
        </p:nvSpPr>
        <p:spPr>
          <a:xfrm rot="17167862">
            <a:off x="8468012" y="3652222"/>
            <a:ext cx="49262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Plasma Theory and Experimental Study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0384904-86EF-ED8E-0D49-580688CDB0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2A50D0-9207-7D4A-B5F9-0EB9AB7BA71B}" type="datetime1">
              <a:rPr lang="en-US" smtClean="0"/>
              <a:t>10/27/2025</a:t>
            </a:fld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A32ED99-44E0-9B26-0CB5-8F358CA55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9</a:t>
            </a:fld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02C0FF1-088C-4319-836F-C5E304F92509}"/>
              </a:ext>
            </a:extLst>
          </p:cNvPr>
          <p:cNvGrpSpPr/>
          <p:nvPr/>
        </p:nvGrpSpPr>
        <p:grpSpPr>
          <a:xfrm>
            <a:off x="1410279" y="4357789"/>
            <a:ext cx="6587218" cy="1852473"/>
            <a:chOff x="1457413" y="4373292"/>
            <a:chExt cx="6587218" cy="1852473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4517807D-216B-40DA-8FA2-EE842329331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66133"/>
            <a:stretch/>
          </p:blipFill>
          <p:spPr>
            <a:xfrm>
              <a:off x="1457413" y="4373292"/>
              <a:ext cx="1402658" cy="1851294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0087F5C3-CEE2-49B5-8878-DD13520B512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PaintBrush/>
                      </a14:imgEffect>
                    </a14:imgLayer>
                  </a14:imgProps>
                </a:ext>
              </a:extLst>
            </a:blip>
            <a:srcRect t="38925"/>
            <a:stretch/>
          </p:blipFill>
          <p:spPr>
            <a:xfrm>
              <a:off x="5530030" y="4533893"/>
              <a:ext cx="2514601" cy="1691872"/>
            </a:xfrm>
            <a:prstGeom prst="rect">
              <a:avLst/>
            </a:prstGeom>
          </p:spPr>
        </p:pic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611B1F95-D504-4608-AE5A-D5BD8B82E52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9099"/>
          <a:stretch/>
        </p:blipFill>
        <p:spPr>
          <a:xfrm>
            <a:off x="3004671" y="4357789"/>
            <a:ext cx="2582423" cy="185129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BE12B4F-0672-474F-9495-A5FD33B752FA}"/>
              </a:ext>
            </a:extLst>
          </p:cNvPr>
          <p:cNvSpPr txBox="1"/>
          <p:nvPr/>
        </p:nvSpPr>
        <p:spPr>
          <a:xfrm>
            <a:off x="1078436" y="1908190"/>
            <a:ext cx="8808920" cy="22852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50838" indent="-350838" algn="l">
              <a:spcBef>
                <a:spcPts val="45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n-US" sz="2000" b="1" i="0" dirty="0">
                <a:solidFill>
                  <a:srgbClr val="0F1115"/>
                </a:solidFill>
                <a:effectLst/>
                <a:latin typeface="quote-cjk-patch"/>
              </a:rPr>
              <a:t>Confinement Improvement by Understanding Micro-Tearing Modes in ELMs</a:t>
            </a:r>
          </a:p>
          <a:p>
            <a:pPr marL="350838" indent="-350838">
              <a:spcBef>
                <a:spcPts val="45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n-US" sz="2000" b="1" dirty="0">
                <a:solidFill>
                  <a:srgbClr val="0F1115"/>
                </a:solidFill>
                <a:latin typeface="quote-cjk-patch"/>
              </a:rPr>
              <a:t>Non-thermal Electron confinement with Magnetic Perturbations</a:t>
            </a:r>
          </a:p>
          <a:p>
            <a:pPr marL="350838" indent="-350838">
              <a:spcBef>
                <a:spcPts val="45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n-US" sz="2000" b="1" dirty="0">
                <a:solidFill>
                  <a:srgbClr val="0F1115"/>
                </a:solidFill>
                <a:latin typeface="quote-cjk-patch"/>
              </a:rPr>
              <a:t>Utilizing Electron Velocity Distribution Measurements for Enhanced Tokamak Startup Control</a:t>
            </a:r>
          </a:p>
          <a:p>
            <a:pPr marL="350838" indent="-350838">
              <a:spcBef>
                <a:spcPts val="45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n-US" sz="2000" b="1" dirty="0">
                <a:solidFill>
                  <a:srgbClr val="0F1115"/>
                </a:solidFill>
                <a:latin typeface="quote-cjk-patch"/>
              </a:rPr>
              <a:t>Validation of Kinetic Simulation and Synthetic Model</a:t>
            </a:r>
          </a:p>
        </p:txBody>
      </p:sp>
    </p:spTree>
    <p:extLst>
      <p:ext uri="{BB962C8B-B14F-4D97-AF65-F5344CB8AC3E}">
        <p14:creationId xmlns:p14="http://schemas.microsoft.com/office/powerpoint/2010/main" val="9953070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5DACF3-E81C-99F1-BBE8-40C082D044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riangle 3">
            <a:extLst>
              <a:ext uri="{FF2B5EF4-FFF2-40B4-BE49-F238E27FC236}">
                <a16:creationId xmlns:a16="http://schemas.microsoft.com/office/drawing/2014/main" id="{2D0E5D9A-F1CD-C542-A531-8918A2D398BC}"/>
              </a:ext>
            </a:extLst>
          </p:cNvPr>
          <p:cNvSpPr/>
          <p:nvPr/>
        </p:nvSpPr>
        <p:spPr>
          <a:xfrm flipV="1">
            <a:off x="0" y="-1"/>
            <a:ext cx="1169915" cy="4067503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riangle 4">
            <a:extLst>
              <a:ext uri="{FF2B5EF4-FFF2-40B4-BE49-F238E27FC236}">
                <a16:creationId xmlns:a16="http://schemas.microsoft.com/office/drawing/2014/main" id="{DE78D0C7-5ED4-71CF-0F0C-0276072CB0D6}"/>
              </a:ext>
            </a:extLst>
          </p:cNvPr>
          <p:cNvSpPr/>
          <p:nvPr/>
        </p:nvSpPr>
        <p:spPr>
          <a:xfrm flipH="1">
            <a:off x="9579428" y="-2225265"/>
            <a:ext cx="2612571" cy="9083266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EF7F42D-3D1C-88D2-8A5D-36F947B5F3D0}"/>
              </a:ext>
            </a:extLst>
          </p:cNvPr>
          <p:cNvSpPr txBox="1"/>
          <p:nvPr/>
        </p:nvSpPr>
        <p:spPr>
          <a:xfrm>
            <a:off x="745709" y="2775263"/>
            <a:ext cx="9792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rgbClr val="D41F26"/>
                </a:solidFill>
              </a:rPr>
              <a:t>Experimental Proposal and Management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52AF95-DDC9-9A7A-B212-166298F70C7D}"/>
              </a:ext>
            </a:extLst>
          </p:cNvPr>
          <p:cNvSpPr txBox="1"/>
          <p:nvPr/>
        </p:nvSpPr>
        <p:spPr>
          <a:xfrm rot="17167862">
            <a:off x="8122270" y="3672418"/>
            <a:ext cx="55268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Propose New Experimental Campaign and Corresponding Simulations</a:t>
            </a:r>
          </a:p>
        </p:txBody>
      </p:sp>
      <p:sp>
        <p:nvSpPr>
          <p:cNvPr id="39" name="Date Placeholder 38">
            <a:extLst>
              <a:ext uri="{FF2B5EF4-FFF2-40B4-BE49-F238E27FC236}">
                <a16:creationId xmlns:a16="http://schemas.microsoft.com/office/drawing/2014/main" id="{32967A78-3D06-CBBD-5BEF-5D73A82C14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3F8AF-8F0A-B849-AFAC-1875E8982431}" type="datetime1">
              <a:rPr lang="en-US" smtClean="0"/>
              <a:t>10/27/2025</a:t>
            </a:fld>
            <a:endParaRPr lang="en-US"/>
          </a:p>
        </p:txBody>
      </p:sp>
      <p:sp>
        <p:nvSpPr>
          <p:cNvPr id="40" name="Slide Number Placeholder 39">
            <a:extLst>
              <a:ext uri="{FF2B5EF4-FFF2-40B4-BE49-F238E27FC236}">
                <a16:creationId xmlns:a16="http://schemas.microsoft.com/office/drawing/2014/main" id="{25157866-3420-7757-A73D-BEB869DF6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4505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5DACF3-E81C-99F1-BBE8-40C082D044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riangle 3">
            <a:extLst>
              <a:ext uri="{FF2B5EF4-FFF2-40B4-BE49-F238E27FC236}">
                <a16:creationId xmlns:a16="http://schemas.microsoft.com/office/drawing/2014/main" id="{2D0E5D9A-F1CD-C542-A531-8918A2D398BC}"/>
              </a:ext>
            </a:extLst>
          </p:cNvPr>
          <p:cNvSpPr/>
          <p:nvPr/>
        </p:nvSpPr>
        <p:spPr>
          <a:xfrm flipV="1">
            <a:off x="0" y="-1"/>
            <a:ext cx="1169915" cy="4067503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riangle 4">
            <a:extLst>
              <a:ext uri="{FF2B5EF4-FFF2-40B4-BE49-F238E27FC236}">
                <a16:creationId xmlns:a16="http://schemas.microsoft.com/office/drawing/2014/main" id="{DE78D0C7-5ED4-71CF-0F0C-0276072CB0D6}"/>
              </a:ext>
            </a:extLst>
          </p:cNvPr>
          <p:cNvSpPr/>
          <p:nvPr/>
        </p:nvSpPr>
        <p:spPr>
          <a:xfrm flipH="1">
            <a:off x="9579428" y="-2225265"/>
            <a:ext cx="2612571" cy="9083266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EF7F42D-3D1C-88D2-8A5D-36F947B5F3D0}"/>
              </a:ext>
            </a:extLst>
          </p:cNvPr>
          <p:cNvSpPr txBox="1"/>
          <p:nvPr/>
        </p:nvSpPr>
        <p:spPr>
          <a:xfrm>
            <a:off x="1169915" y="290286"/>
            <a:ext cx="9792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D41F26"/>
                </a:solidFill>
              </a:rPr>
              <a:t>Experimental Proposal and Management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52AF95-DDC9-9A7A-B212-166298F70C7D}"/>
              </a:ext>
            </a:extLst>
          </p:cNvPr>
          <p:cNvSpPr txBox="1"/>
          <p:nvPr/>
        </p:nvSpPr>
        <p:spPr>
          <a:xfrm rot="17167862">
            <a:off x="8122270" y="3672418"/>
            <a:ext cx="55268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Propose New Experimental Campaign and Corresponding Simulations</a:t>
            </a:r>
          </a:p>
        </p:txBody>
      </p:sp>
      <p:sp>
        <p:nvSpPr>
          <p:cNvPr id="9" name="Pentagon 8">
            <a:extLst>
              <a:ext uri="{FF2B5EF4-FFF2-40B4-BE49-F238E27FC236}">
                <a16:creationId xmlns:a16="http://schemas.microsoft.com/office/drawing/2014/main" id="{F3C89AD6-D21B-F663-A4AA-A3F4CBC5B41D}"/>
              </a:ext>
            </a:extLst>
          </p:cNvPr>
          <p:cNvSpPr/>
          <p:nvPr/>
        </p:nvSpPr>
        <p:spPr>
          <a:xfrm>
            <a:off x="1169915" y="1611484"/>
            <a:ext cx="2417593" cy="844532"/>
          </a:xfrm>
          <a:prstGeom prst="homePlate">
            <a:avLst/>
          </a:prstGeom>
          <a:solidFill>
            <a:schemeClr val="tx2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(1) Key Challenge Targeting</a:t>
            </a:r>
          </a:p>
        </p:txBody>
      </p:sp>
      <p:sp>
        <p:nvSpPr>
          <p:cNvPr id="10" name="Chevron 9">
            <a:extLst>
              <a:ext uri="{FF2B5EF4-FFF2-40B4-BE49-F238E27FC236}">
                <a16:creationId xmlns:a16="http://schemas.microsoft.com/office/drawing/2014/main" id="{3AC975B8-8DF4-98F6-CFE9-4C7D1491E932}"/>
              </a:ext>
            </a:extLst>
          </p:cNvPr>
          <p:cNvSpPr/>
          <p:nvPr/>
        </p:nvSpPr>
        <p:spPr>
          <a:xfrm>
            <a:off x="3390320" y="1611484"/>
            <a:ext cx="2532906" cy="844532"/>
          </a:xfrm>
          <a:prstGeom prst="chevron">
            <a:avLst/>
          </a:prstGeom>
          <a:solidFill>
            <a:schemeClr val="tx2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(2) Initial Design </a:t>
            </a:r>
          </a:p>
        </p:txBody>
      </p:sp>
      <p:sp>
        <p:nvSpPr>
          <p:cNvPr id="11" name="Chevron 10">
            <a:extLst>
              <a:ext uri="{FF2B5EF4-FFF2-40B4-BE49-F238E27FC236}">
                <a16:creationId xmlns:a16="http://schemas.microsoft.com/office/drawing/2014/main" id="{5FBD06F3-082F-4EC8-E71F-AA75E514AF8B}"/>
              </a:ext>
            </a:extLst>
          </p:cNvPr>
          <p:cNvSpPr/>
          <p:nvPr/>
        </p:nvSpPr>
        <p:spPr>
          <a:xfrm>
            <a:off x="5709321" y="1611484"/>
            <a:ext cx="2532906" cy="844532"/>
          </a:xfrm>
          <a:prstGeom prst="chevron">
            <a:avLst/>
          </a:prstGeom>
          <a:solidFill>
            <a:schemeClr val="tx2">
              <a:lumMod val="25000"/>
              <a:lumOff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(3) Coordinate with Teams</a:t>
            </a:r>
          </a:p>
        </p:txBody>
      </p:sp>
      <p:sp>
        <p:nvSpPr>
          <p:cNvPr id="14" name="Chevron 13">
            <a:extLst>
              <a:ext uri="{FF2B5EF4-FFF2-40B4-BE49-F238E27FC236}">
                <a16:creationId xmlns:a16="http://schemas.microsoft.com/office/drawing/2014/main" id="{5104FA44-81F8-702F-AAAD-349EDB981070}"/>
              </a:ext>
            </a:extLst>
          </p:cNvPr>
          <p:cNvSpPr/>
          <p:nvPr/>
        </p:nvSpPr>
        <p:spPr>
          <a:xfrm>
            <a:off x="8045039" y="1611484"/>
            <a:ext cx="2532906" cy="844532"/>
          </a:xfrm>
          <a:prstGeom prst="chevron">
            <a:avLst/>
          </a:prstGeom>
          <a:solidFill>
            <a:schemeClr val="tx2">
              <a:lumMod val="10000"/>
              <a:lumOff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(4) Execution Plan &amp; Solution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E766F46-0567-44ED-0BE1-ACB375539677}"/>
              </a:ext>
            </a:extLst>
          </p:cNvPr>
          <p:cNvSpPr txBox="1"/>
          <p:nvPr/>
        </p:nvSpPr>
        <p:spPr>
          <a:xfrm>
            <a:off x="1169915" y="2787321"/>
            <a:ext cx="2940420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The Critical Knowledge Gap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The Foundation of Existing 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The Compelling Need for Action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F749DFF-55AA-723F-B22C-56B626CCCD12}"/>
              </a:ext>
            </a:extLst>
          </p:cNvPr>
          <p:cNvCxnSpPr>
            <a:cxnSpLocks/>
          </p:cNvCxnSpPr>
          <p:nvPr/>
        </p:nvCxnSpPr>
        <p:spPr>
          <a:xfrm flipV="1">
            <a:off x="2204306" y="2467075"/>
            <a:ext cx="0" cy="320246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A02218AA-BF43-6A90-1DC9-025B6ED6A52D}"/>
              </a:ext>
            </a:extLst>
          </p:cNvPr>
          <p:cNvSpPr txBox="1"/>
          <p:nvPr/>
        </p:nvSpPr>
        <p:spPr>
          <a:xfrm>
            <a:off x="2403573" y="3817209"/>
            <a:ext cx="392205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Target Plasma Equilibrium Configuration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Resource Allocation &amp; Requirements </a:t>
            </a:r>
            <a:r>
              <a:rPr lang="en-US" sz="1400" i="1" dirty="0"/>
              <a:t>(Machine, Heating, Diagnostics, Simulation, Computer)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Proposed Project Timeline and Milestones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Initial Project Scope and Expected Outcomes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8611C56-A16A-F832-0373-F7572D70C77E}"/>
              </a:ext>
            </a:extLst>
          </p:cNvPr>
          <p:cNvCxnSpPr>
            <a:cxnSpLocks/>
          </p:cNvCxnSpPr>
          <p:nvPr/>
        </p:nvCxnSpPr>
        <p:spPr>
          <a:xfrm flipV="1">
            <a:off x="4351761" y="2480933"/>
            <a:ext cx="0" cy="1353312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553F81C6-A718-B942-0EF6-7C6C7862365B}"/>
              </a:ext>
            </a:extLst>
          </p:cNvPr>
          <p:cNvSpPr txBox="1"/>
          <p:nvPr/>
        </p:nvSpPr>
        <p:spPr>
          <a:xfrm>
            <a:off x="5084465" y="5116132"/>
            <a:ext cx="498899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Meeting Objective: Proposal Kick-off and Alignment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Stakeholder Coordination: Engaging Key Contributors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Critical Discussion: Key Challenges and Points of Focus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Proposal Refinement: Aligning Scope with Real-World Constraints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715BFCB1-0A99-786F-2D96-EAC9E3C79C46}"/>
              </a:ext>
            </a:extLst>
          </p:cNvPr>
          <p:cNvCxnSpPr>
            <a:cxnSpLocks/>
          </p:cNvCxnSpPr>
          <p:nvPr/>
        </p:nvCxnSpPr>
        <p:spPr>
          <a:xfrm flipV="1">
            <a:off x="6395306" y="2467075"/>
            <a:ext cx="0" cy="2559766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23B4874D-F2CA-80AB-BE9E-17E05745ECB7}"/>
              </a:ext>
            </a:extLst>
          </p:cNvPr>
          <p:cNvSpPr txBox="1"/>
          <p:nvPr/>
        </p:nvSpPr>
        <p:spPr>
          <a:xfrm>
            <a:off x="6622548" y="2896368"/>
            <a:ext cx="4059299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Risk Assessment, Mitigation, and Contingency Planning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Project Timeline and Execution Schedule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Data Management and Curation Plan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Benefit Analysis and Validation Framework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4757079C-F52B-4A4A-7D0A-0404268A491B}"/>
              </a:ext>
            </a:extLst>
          </p:cNvPr>
          <p:cNvCxnSpPr>
            <a:cxnSpLocks/>
          </p:cNvCxnSpPr>
          <p:nvPr/>
        </p:nvCxnSpPr>
        <p:spPr>
          <a:xfrm flipV="1">
            <a:off x="9311492" y="2467075"/>
            <a:ext cx="0" cy="429293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Elbow Connector 35">
            <a:extLst>
              <a:ext uri="{FF2B5EF4-FFF2-40B4-BE49-F238E27FC236}">
                <a16:creationId xmlns:a16="http://schemas.microsoft.com/office/drawing/2014/main" id="{FA5CA947-325F-538A-5E52-8F2256EF8072}"/>
              </a:ext>
            </a:extLst>
          </p:cNvPr>
          <p:cNvCxnSpPr>
            <a:stCxn id="14" idx="0"/>
            <a:endCxn id="9" idx="0"/>
          </p:cNvCxnSpPr>
          <p:nvPr/>
        </p:nvCxnSpPr>
        <p:spPr>
          <a:xfrm rot="16200000" flipV="1">
            <a:off x="5633969" y="-1854906"/>
            <a:ext cx="12700" cy="6932780"/>
          </a:xfrm>
          <a:prstGeom prst="bentConnector3">
            <a:avLst>
              <a:gd name="adj1" fmla="val 2209087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Date Placeholder 38">
            <a:extLst>
              <a:ext uri="{FF2B5EF4-FFF2-40B4-BE49-F238E27FC236}">
                <a16:creationId xmlns:a16="http://schemas.microsoft.com/office/drawing/2014/main" id="{32967A78-3D06-CBBD-5BEF-5D73A82C14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3F8AF-8F0A-B849-AFAC-1875E8982431}" type="datetime1">
              <a:rPr lang="en-US" smtClean="0"/>
              <a:t>10/27/2025</a:t>
            </a:fld>
            <a:endParaRPr lang="en-US"/>
          </a:p>
        </p:txBody>
      </p:sp>
      <p:sp>
        <p:nvSpPr>
          <p:cNvPr id="40" name="Slide Number Placeholder 39">
            <a:extLst>
              <a:ext uri="{FF2B5EF4-FFF2-40B4-BE49-F238E27FC236}">
                <a16:creationId xmlns:a16="http://schemas.microsoft.com/office/drawing/2014/main" id="{25157866-3420-7757-A73D-BEB869DF6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5774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8A2A6F-7F86-528F-A11C-3FA0575BB8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riangle 3">
            <a:extLst>
              <a:ext uri="{FF2B5EF4-FFF2-40B4-BE49-F238E27FC236}">
                <a16:creationId xmlns:a16="http://schemas.microsoft.com/office/drawing/2014/main" id="{99FEE7B4-969A-3A97-4F2C-86CBEC8A9534}"/>
              </a:ext>
            </a:extLst>
          </p:cNvPr>
          <p:cNvSpPr/>
          <p:nvPr/>
        </p:nvSpPr>
        <p:spPr>
          <a:xfrm flipV="1">
            <a:off x="0" y="-1"/>
            <a:ext cx="1169915" cy="4067503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riangle 4">
            <a:extLst>
              <a:ext uri="{FF2B5EF4-FFF2-40B4-BE49-F238E27FC236}">
                <a16:creationId xmlns:a16="http://schemas.microsoft.com/office/drawing/2014/main" id="{256CFBDA-3C37-6364-7B3C-396143BD84F6}"/>
              </a:ext>
            </a:extLst>
          </p:cNvPr>
          <p:cNvSpPr/>
          <p:nvPr/>
        </p:nvSpPr>
        <p:spPr>
          <a:xfrm flipH="1">
            <a:off x="9579428" y="-2225265"/>
            <a:ext cx="2612571" cy="9083266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5C9CE3F-3227-B2A3-F2ED-1D8D7C01F0B6}"/>
              </a:ext>
            </a:extLst>
          </p:cNvPr>
          <p:cNvSpPr txBox="1"/>
          <p:nvPr/>
        </p:nvSpPr>
        <p:spPr>
          <a:xfrm>
            <a:off x="1169915" y="290286"/>
            <a:ext cx="9792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D41F26"/>
                </a:solidFill>
              </a:rPr>
              <a:t>Experimental Proposal and Management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452FDA6-AF30-8048-2377-21CF810CA14C}"/>
              </a:ext>
            </a:extLst>
          </p:cNvPr>
          <p:cNvSpPr txBox="1"/>
          <p:nvPr/>
        </p:nvSpPr>
        <p:spPr>
          <a:xfrm rot="17167862">
            <a:off x="8122270" y="3672418"/>
            <a:ext cx="55268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Propose New Experimental Campaign and Corresponding Simulations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865E3C1-888B-712A-D3E1-4DEBB285CA48}"/>
              </a:ext>
            </a:extLst>
          </p:cNvPr>
          <p:cNvSpPr txBox="1"/>
          <p:nvPr/>
        </p:nvSpPr>
        <p:spPr>
          <a:xfrm>
            <a:off x="303574" y="2920152"/>
            <a:ext cx="2419252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The Critical Knowledge Gap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The Foundation of Existing 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The Compelling Need for Action</a:t>
            </a:r>
          </a:p>
        </p:txBody>
      </p:sp>
      <p:sp>
        <p:nvSpPr>
          <p:cNvPr id="9" name="Pentagon 8">
            <a:extLst>
              <a:ext uri="{FF2B5EF4-FFF2-40B4-BE49-F238E27FC236}">
                <a16:creationId xmlns:a16="http://schemas.microsoft.com/office/drawing/2014/main" id="{7D04742E-3333-8951-B1AD-20443F79224C}"/>
              </a:ext>
            </a:extLst>
          </p:cNvPr>
          <p:cNvSpPr/>
          <p:nvPr/>
        </p:nvSpPr>
        <p:spPr>
          <a:xfrm>
            <a:off x="312008" y="1677059"/>
            <a:ext cx="1587489" cy="844532"/>
          </a:xfrm>
          <a:prstGeom prst="homePlat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Key Challenge Targeting</a:t>
            </a:r>
          </a:p>
        </p:txBody>
      </p:sp>
      <p:sp>
        <p:nvSpPr>
          <p:cNvPr id="10" name="Chevron 9">
            <a:extLst>
              <a:ext uri="{FF2B5EF4-FFF2-40B4-BE49-F238E27FC236}">
                <a16:creationId xmlns:a16="http://schemas.microsoft.com/office/drawing/2014/main" id="{84B90889-445B-9E36-4239-62B111C0EF85}"/>
              </a:ext>
            </a:extLst>
          </p:cNvPr>
          <p:cNvSpPr/>
          <p:nvPr/>
        </p:nvSpPr>
        <p:spPr>
          <a:xfrm>
            <a:off x="1770015" y="1677059"/>
            <a:ext cx="1663208" cy="844532"/>
          </a:xfrm>
          <a:prstGeom prst="chevron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Initial Design </a:t>
            </a:r>
          </a:p>
        </p:txBody>
      </p:sp>
      <p:sp>
        <p:nvSpPr>
          <p:cNvPr id="11" name="Chevron 10">
            <a:extLst>
              <a:ext uri="{FF2B5EF4-FFF2-40B4-BE49-F238E27FC236}">
                <a16:creationId xmlns:a16="http://schemas.microsoft.com/office/drawing/2014/main" id="{E22EE05C-AE6F-F59A-E29F-92215DBAD0FE}"/>
              </a:ext>
            </a:extLst>
          </p:cNvPr>
          <p:cNvSpPr/>
          <p:nvPr/>
        </p:nvSpPr>
        <p:spPr>
          <a:xfrm>
            <a:off x="3292764" y="1677059"/>
            <a:ext cx="1663208" cy="844532"/>
          </a:xfrm>
          <a:prstGeom prst="chevron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Coordinate with Teams</a:t>
            </a:r>
          </a:p>
        </p:txBody>
      </p:sp>
      <p:sp>
        <p:nvSpPr>
          <p:cNvPr id="14" name="Chevron 13">
            <a:extLst>
              <a:ext uri="{FF2B5EF4-FFF2-40B4-BE49-F238E27FC236}">
                <a16:creationId xmlns:a16="http://schemas.microsoft.com/office/drawing/2014/main" id="{F5967D6F-6F2E-318F-BBBC-F7848D3F168B}"/>
              </a:ext>
            </a:extLst>
          </p:cNvPr>
          <p:cNvSpPr/>
          <p:nvPr/>
        </p:nvSpPr>
        <p:spPr>
          <a:xfrm>
            <a:off x="4826490" y="1677059"/>
            <a:ext cx="1663208" cy="844532"/>
          </a:xfrm>
          <a:prstGeom prst="chevron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Execution Plan &amp; Solution 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D1D02CD-1753-DA71-8844-F9C3FB788809}"/>
              </a:ext>
            </a:extLst>
          </p:cNvPr>
          <p:cNvCxnSpPr>
            <a:cxnSpLocks/>
          </p:cNvCxnSpPr>
          <p:nvPr/>
        </p:nvCxnSpPr>
        <p:spPr>
          <a:xfrm flipV="1">
            <a:off x="1029811" y="2521591"/>
            <a:ext cx="0" cy="320246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headEnd type="triangl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4A232C8-798C-8E81-7179-D9F798648184}"/>
              </a:ext>
            </a:extLst>
          </p:cNvPr>
          <p:cNvSpPr txBox="1"/>
          <p:nvPr/>
        </p:nvSpPr>
        <p:spPr>
          <a:xfrm>
            <a:off x="312009" y="3647931"/>
            <a:ext cx="3947636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Target Plasma Equilibrium Configuration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Resource Allocation &amp; Requirements </a:t>
            </a:r>
            <a:r>
              <a:rPr lang="en-US" sz="1100" i="1" dirty="0">
                <a:solidFill>
                  <a:schemeClr val="bg1">
                    <a:lumMod val="65000"/>
                  </a:schemeClr>
                </a:solidFill>
              </a:rPr>
              <a:t>(Machine, Heating, Diagnostics, Simulation, Computer)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Proposed Project Timeline and Milestones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Initial Project Scope and Expected Outcomes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B06C9B9-2C56-4464-B455-9B2ACE8C0C15}"/>
              </a:ext>
            </a:extLst>
          </p:cNvPr>
          <p:cNvSpPr txBox="1"/>
          <p:nvPr/>
        </p:nvSpPr>
        <p:spPr>
          <a:xfrm>
            <a:off x="312008" y="4832807"/>
            <a:ext cx="49889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Meeting Objective: Proposal Kick-off and Alignment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Stakeholder Coordination: Engaging Key Contributors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Critical Discussion: Key Challenges and Points of Focus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Proposal Refinement: Aligning Scope with Real-World Constraints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8B74E31-07E6-84E2-2283-9558ACA65D4C}"/>
              </a:ext>
            </a:extLst>
          </p:cNvPr>
          <p:cNvSpPr txBox="1"/>
          <p:nvPr/>
        </p:nvSpPr>
        <p:spPr>
          <a:xfrm>
            <a:off x="312008" y="5848530"/>
            <a:ext cx="4059299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Risk Assessment, Mitigation, and Contingency Planning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Project Timeline and Execution Schedule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Data Management and Curation Plan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Benefit Analysis and Validation Framework</a:t>
            </a:r>
          </a:p>
        </p:txBody>
      </p:sp>
      <p:sp>
        <p:nvSpPr>
          <p:cNvPr id="8" name="Chevron 7">
            <a:extLst>
              <a:ext uri="{FF2B5EF4-FFF2-40B4-BE49-F238E27FC236}">
                <a16:creationId xmlns:a16="http://schemas.microsoft.com/office/drawing/2014/main" id="{F7E2A932-40CA-67F7-D236-491125181F73}"/>
              </a:ext>
            </a:extLst>
          </p:cNvPr>
          <p:cNvSpPr/>
          <p:nvPr/>
        </p:nvSpPr>
        <p:spPr>
          <a:xfrm>
            <a:off x="6254457" y="1677060"/>
            <a:ext cx="2535262" cy="844532"/>
          </a:xfrm>
          <a:prstGeom prst="chevron">
            <a:avLst/>
          </a:prstGeom>
          <a:solidFill>
            <a:srgbClr val="D41F2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Execution Phase</a:t>
            </a:r>
          </a:p>
        </p:txBody>
      </p:sp>
      <p:sp>
        <p:nvSpPr>
          <p:cNvPr id="12" name="Chevron 11">
            <a:extLst>
              <a:ext uri="{FF2B5EF4-FFF2-40B4-BE49-F238E27FC236}">
                <a16:creationId xmlns:a16="http://schemas.microsoft.com/office/drawing/2014/main" id="{500E0837-FF2E-742E-C6CA-01547E33EA42}"/>
              </a:ext>
            </a:extLst>
          </p:cNvPr>
          <p:cNvSpPr/>
          <p:nvPr/>
        </p:nvSpPr>
        <p:spPr>
          <a:xfrm>
            <a:off x="8517765" y="1677059"/>
            <a:ext cx="2036828" cy="844532"/>
          </a:xfrm>
          <a:prstGeom prst="chevron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Delivery Phase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DD0990A-4F85-29D0-12BA-3F29AC5183DD}"/>
              </a:ext>
            </a:extLst>
          </p:cNvPr>
          <p:cNvCxnSpPr>
            <a:cxnSpLocks/>
          </p:cNvCxnSpPr>
          <p:nvPr/>
        </p:nvCxnSpPr>
        <p:spPr>
          <a:xfrm flipV="1">
            <a:off x="2814544" y="2529378"/>
            <a:ext cx="0" cy="1118553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head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6BC4805-EF08-2494-CC75-8709D820F736}"/>
              </a:ext>
            </a:extLst>
          </p:cNvPr>
          <p:cNvCxnSpPr>
            <a:cxnSpLocks/>
          </p:cNvCxnSpPr>
          <p:nvPr/>
        </p:nvCxnSpPr>
        <p:spPr>
          <a:xfrm flipV="1">
            <a:off x="4371307" y="2521591"/>
            <a:ext cx="0" cy="2737158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head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99D9B9D0-4589-AFC0-8DF1-0D15690BC455}"/>
              </a:ext>
            </a:extLst>
          </p:cNvPr>
          <p:cNvCxnSpPr>
            <a:stCxn id="14" idx="2"/>
            <a:endCxn id="29" idx="3"/>
          </p:cNvCxnSpPr>
          <p:nvPr/>
        </p:nvCxnSpPr>
        <p:spPr>
          <a:xfrm rot="5400000">
            <a:off x="3053304" y="3839594"/>
            <a:ext cx="3711660" cy="1075654"/>
          </a:xfrm>
          <a:prstGeom prst="bentConnector2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66F84F2D-069B-F842-5405-6CE06A0948BE}"/>
              </a:ext>
            </a:extLst>
          </p:cNvPr>
          <p:cNvSpPr txBox="1"/>
          <p:nvPr/>
        </p:nvSpPr>
        <p:spPr>
          <a:xfrm>
            <a:off x="5679920" y="3350967"/>
            <a:ext cx="406069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D41F26"/>
                </a:solidFill>
              </a:rPr>
              <a:t>Section Leader: Campaign Overview and Objectives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rgbClr val="D41F26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i="1" dirty="0">
                <a:solidFill>
                  <a:schemeClr val="bg1">
                    <a:lumMod val="50000"/>
                  </a:schemeClr>
                </a:solidFill>
              </a:rPr>
              <a:t>Chief Operator: Execute Shots According to the Latest Approved Proposal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rgbClr val="D41F26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D41F26"/>
                </a:solidFill>
              </a:rPr>
              <a:t>Diagnostics Coordinator: Ensure Diagnostic Availability and Data Integrity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rgbClr val="D41F26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70C0"/>
                </a:solidFill>
              </a:rPr>
              <a:t>Chief Scientist: Provide Real-Time Analysis and Shot-to-Shot Guidance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rgbClr val="D41F26"/>
              </a:solidFill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2E65D7B-5E51-1A10-B0CD-9E4BB651046F}"/>
              </a:ext>
            </a:extLst>
          </p:cNvPr>
          <p:cNvCxnSpPr>
            <a:cxnSpLocks/>
            <a:endCxn id="8" idx="2"/>
          </p:cNvCxnSpPr>
          <p:nvPr/>
        </p:nvCxnSpPr>
        <p:spPr>
          <a:xfrm flipH="1" flipV="1">
            <a:off x="7310955" y="2521592"/>
            <a:ext cx="5165" cy="698642"/>
          </a:xfrm>
          <a:prstGeom prst="line">
            <a:avLst/>
          </a:prstGeom>
          <a:ln w="25400">
            <a:solidFill>
              <a:schemeClr val="tx1"/>
            </a:solidFill>
            <a:head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2" name="Date Placeholder 51">
            <a:extLst>
              <a:ext uri="{FF2B5EF4-FFF2-40B4-BE49-F238E27FC236}">
                <a16:creationId xmlns:a16="http://schemas.microsoft.com/office/drawing/2014/main" id="{908173D3-3311-81F6-0DB6-F5DA10D131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9CF3B-A578-F04A-81BA-D9F6D28C079C}" type="datetime1">
              <a:rPr lang="en-US" smtClean="0"/>
              <a:t>10/27/2025</a:t>
            </a:fld>
            <a:endParaRPr lang="en-US"/>
          </a:p>
        </p:txBody>
      </p:sp>
      <p:sp>
        <p:nvSpPr>
          <p:cNvPr id="53" name="Slide Number Placeholder 52">
            <a:extLst>
              <a:ext uri="{FF2B5EF4-FFF2-40B4-BE49-F238E27FC236}">
                <a16:creationId xmlns:a16="http://schemas.microsoft.com/office/drawing/2014/main" id="{0439BFE5-6BB1-3C5D-F6B1-9437597BF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84051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C3EE25-F2FD-DAC6-1C19-AAA230809D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riangle 3">
            <a:extLst>
              <a:ext uri="{FF2B5EF4-FFF2-40B4-BE49-F238E27FC236}">
                <a16:creationId xmlns:a16="http://schemas.microsoft.com/office/drawing/2014/main" id="{3939248E-E5B2-330D-AC56-C42B8B632BD1}"/>
              </a:ext>
            </a:extLst>
          </p:cNvPr>
          <p:cNvSpPr/>
          <p:nvPr/>
        </p:nvSpPr>
        <p:spPr>
          <a:xfrm flipV="1">
            <a:off x="0" y="-1"/>
            <a:ext cx="1169915" cy="4067503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riangle 4">
            <a:extLst>
              <a:ext uri="{FF2B5EF4-FFF2-40B4-BE49-F238E27FC236}">
                <a16:creationId xmlns:a16="http://schemas.microsoft.com/office/drawing/2014/main" id="{A0A71E36-5E59-E972-2C98-DB4528189AD2}"/>
              </a:ext>
            </a:extLst>
          </p:cNvPr>
          <p:cNvSpPr/>
          <p:nvPr/>
        </p:nvSpPr>
        <p:spPr>
          <a:xfrm flipH="1">
            <a:off x="9579428" y="-2225265"/>
            <a:ext cx="2612571" cy="9083266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B12047-43F5-58F7-0DF3-E3DAC6883E59}"/>
              </a:ext>
            </a:extLst>
          </p:cNvPr>
          <p:cNvSpPr txBox="1"/>
          <p:nvPr/>
        </p:nvSpPr>
        <p:spPr>
          <a:xfrm>
            <a:off x="1169915" y="290286"/>
            <a:ext cx="9792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D41F26"/>
                </a:solidFill>
              </a:rPr>
              <a:t>Experimental Proposal and Management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07B46F0-E9FC-CF10-20CA-A26529C9678C}"/>
              </a:ext>
            </a:extLst>
          </p:cNvPr>
          <p:cNvSpPr txBox="1"/>
          <p:nvPr/>
        </p:nvSpPr>
        <p:spPr>
          <a:xfrm rot="17167862">
            <a:off x="8122270" y="3672418"/>
            <a:ext cx="55268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Propose New Experimental Campaign and Corresponding Simulations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A7F1F50-E8EA-836E-A3D3-F01764AAE996}"/>
              </a:ext>
            </a:extLst>
          </p:cNvPr>
          <p:cNvSpPr txBox="1"/>
          <p:nvPr/>
        </p:nvSpPr>
        <p:spPr>
          <a:xfrm>
            <a:off x="303574" y="2920152"/>
            <a:ext cx="2419252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The Critical Knowledge Gap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The Foundation of Existing 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The Compelling Need for Action</a:t>
            </a:r>
          </a:p>
        </p:txBody>
      </p:sp>
      <p:sp>
        <p:nvSpPr>
          <p:cNvPr id="9" name="Pentagon 8">
            <a:extLst>
              <a:ext uri="{FF2B5EF4-FFF2-40B4-BE49-F238E27FC236}">
                <a16:creationId xmlns:a16="http://schemas.microsoft.com/office/drawing/2014/main" id="{27C0F4E8-BDA0-179B-344D-FC61A712D224}"/>
              </a:ext>
            </a:extLst>
          </p:cNvPr>
          <p:cNvSpPr/>
          <p:nvPr/>
        </p:nvSpPr>
        <p:spPr>
          <a:xfrm>
            <a:off x="312008" y="1677059"/>
            <a:ext cx="1587489" cy="844532"/>
          </a:xfrm>
          <a:prstGeom prst="homePlat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Key Challenge Targeting</a:t>
            </a:r>
          </a:p>
        </p:txBody>
      </p:sp>
      <p:sp>
        <p:nvSpPr>
          <p:cNvPr id="10" name="Chevron 9">
            <a:extLst>
              <a:ext uri="{FF2B5EF4-FFF2-40B4-BE49-F238E27FC236}">
                <a16:creationId xmlns:a16="http://schemas.microsoft.com/office/drawing/2014/main" id="{9435340A-3091-D3AF-A285-E9C4E8105C4A}"/>
              </a:ext>
            </a:extLst>
          </p:cNvPr>
          <p:cNvSpPr/>
          <p:nvPr/>
        </p:nvSpPr>
        <p:spPr>
          <a:xfrm>
            <a:off x="1770015" y="1677059"/>
            <a:ext cx="1663208" cy="844532"/>
          </a:xfrm>
          <a:prstGeom prst="chevron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Initial Design </a:t>
            </a:r>
          </a:p>
        </p:txBody>
      </p:sp>
      <p:sp>
        <p:nvSpPr>
          <p:cNvPr id="11" name="Chevron 10">
            <a:extLst>
              <a:ext uri="{FF2B5EF4-FFF2-40B4-BE49-F238E27FC236}">
                <a16:creationId xmlns:a16="http://schemas.microsoft.com/office/drawing/2014/main" id="{F77E5C14-8FCB-5605-8103-AB0597D58B29}"/>
              </a:ext>
            </a:extLst>
          </p:cNvPr>
          <p:cNvSpPr/>
          <p:nvPr/>
        </p:nvSpPr>
        <p:spPr>
          <a:xfrm>
            <a:off x="3292764" y="1677059"/>
            <a:ext cx="1663208" cy="844532"/>
          </a:xfrm>
          <a:prstGeom prst="chevron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Coordinate with Teams</a:t>
            </a:r>
          </a:p>
        </p:txBody>
      </p:sp>
      <p:sp>
        <p:nvSpPr>
          <p:cNvPr id="14" name="Chevron 13">
            <a:extLst>
              <a:ext uri="{FF2B5EF4-FFF2-40B4-BE49-F238E27FC236}">
                <a16:creationId xmlns:a16="http://schemas.microsoft.com/office/drawing/2014/main" id="{BFA02BF5-0CD6-3E3B-2FB2-4B11ED07EB14}"/>
              </a:ext>
            </a:extLst>
          </p:cNvPr>
          <p:cNvSpPr/>
          <p:nvPr/>
        </p:nvSpPr>
        <p:spPr>
          <a:xfrm>
            <a:off x="4826490" y="1677059"/>
            <a:ext cx="1663208" cy="844532"/>
          </a:xfrm>
          <a:prstGeom prst="chevron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Execution Plan &amp; Solution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BDA9C2C-1665-F48A-A605-CE70C2EE8245}"/>
              </a:ext>
            </a:extLst>
          </p:cNvPr>
          <p:cNvSpPr txBox="1"/>
          <p:nvPr/>
        </p:nvSpPr>
        <p:spPr>
          <a:xfrm>
            <a:off x="312008" y="3647931"/>
            <a:ext cx="4582799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Target Plasma Equilibrium Configuration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Resource Allocation &amp; Requirements </a:t>
            </a:r>
            <a:r>
              <a:rPr lang="en-US" sz="1100" i="1" dirty="0">
                <a:solidFill>
                  <a:schemeClr val="bg1">
                    <a:lumMod val="65000"/>
                  </a:schemeClr>
                </a:solidFill>
              </a:rPr>
              <a:t>(Machine, Heating, Diagnostics, Simulation, Computer)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Proposed Project Timeline and Milestones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Initial Project Scope and Expected Outcomes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FEE2CE9-1A18-23FB-C2EF-D044643339F7}"/>
              </a:ext>
            </a:extLst>
          </p:cNvPr>
          <p:cNvSpPr txBox="1"/>
          <p:nvPr/>
        </p:nvSpPr>
        <p:spPr>
          <a:xfrm>
            <a:off x="312008" y="4832807"/>
            <a:ext cx="49889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Meeting Objective: Proposal Kick-off and Alignment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Stakeholder Coordination: Engaging Key Contributors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Critical Discussion: Key Challenges and Points of Focus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Proposal Refinement: Aligning Scope with Real-World Constraints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098CB7B-AB4A-1FCF-1308-9F4142783F20}"/>
              </a:ext>
            </a:extLst>
          </p:cNvPr>
          <p:cNvSpPr txBox="1"/>
          <p:nvPr/>
        </p:nvSpPr>
        <p:spPr>
          <a:xfrm>
            <a:off x="312008" y="5848530"/>
            <a:ext cx="4059299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Risk Assessment, Mitigation, and Contingency Planning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Project Timeline and Execution Schedule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Data Management and Curation Plan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Benefit Analysis and Validation Framework</a:t>
            </a:r>
          </a:p>
        </p:txBody>
      </p:sp>
      <p:sp>
        <p:nvSpPr>
          <p:cNvPr id="8" name="Chevron 7">
            <a:extLst>
              <a:ext uri="{FF2B5EF4-FFF2-40B4-BE49-F238E27FC236}">
                <a16:creationId xmlns:a16="http://schemas.microsoft.com/office/drawing/2014/main" id="{35EE0663-037A-ABFE-B5A4-652168EDDEA1}"/>
              </a:ext>
            </a:extLst>
          </p:cNvPr>
          <p:cNvSpPr/>
          <p:nvPr/>
        </p:nvSpPr>
        <p:spPr>
          <a:xfrm>
            <a:off x="6254457" y="1677060"/>
            <a:ext cx="2535262" cy="844532"/>
          </a:xfrm>
          <a:prstGeom prst="chevron">
            <a:avLst/>
          </a:prstGeom>
          <a:solidFill>
            <a:srgbClr val="D41F2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Execution Phase</a:t>
            </a:r>
          </a:p>
        </p:txBody>
      </p:sp>
      <p:sp>
        <p:nvSpPr>
          <p:cNvPr id="12" name="Chevron 11">
            <a:extLst>
              <a:ext uri="{FF2B5EF4-FFF2-40B4-BE49-F238E27FC236}">
                <a16:creationId xmlns:a16="http://schemas.microsoft.com/office/drawing/2014/main" id="{35F9BB71-2668-CFBF-25D3-D79AF4ABAF54}"/>
              </a:ext>
            </a:extLst>
          </p:cNvPr>
          <p:cNvSpPr/>
          <p:nvPr/>
        </p:nvSpPr>
        <p:spPr>
          <a:xfrm>
            <a:off x="8517765" y="1677059"/>
            <a:ext cx="2036828" cy="844532"/>
          </a:xfrm>
          <a:prstGeom prst="chevron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Delivery Phase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02553D1-4FD9-9878-B825-EEEB48B5B6ED}"/>
              </a:ext>
            </a:extLst>
          </p:cNvPr>
          <p:cNvSpPr txBox="1"/>
          <p:nvPr/>
        </p:nvSpPr>
        <p:spPr>
          <a:xfrm>
            <a:off x="5679920" y="3350967"/>
            <a:ext cx="406069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D41F26"/>
                </a:solidFill>
              </a:rPr>
              <a:t>Section Leader: Campaign Overview and Objectives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rgbClr val="D41F26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i="1" dirty="0">
                <a:solidFill>
                  <a:schemeClr val="bg1">
                    <a:lumMod val="50000"/>
                  </a:schemeClr>
                </a:solidFill>
              </a:rPr>
              <a:t>Chief Operator: Execute Shots According to the Latest Approved Proposal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rgbClr val="D41F26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D41F26"/>
                </a:solidFill>
              </a:rPr>
              <a:t>Diagnostics Coordinator: Ensure Diagnostic Availability and Data Integrity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rgbClr val="D41F26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70C0"/>
                </a:solidFill>
              </a:rPr>
              <a:t>Chief Scientist: Provide Real-Time Analysis and Shot-to-Shot Guidance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rgbClr val="D41F26"/>
              </a:solidFill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D9071C7C-C13C-2CCF-2CDF-2ACB8B4E84AD}"/>
              </a:ext>
            </a:extLst>
          </p:cNvPr>
          <p:cNvCxnSpPr>
            <a:cxnSpLocks/>
            <a:endCxn id="8" idx="2"/>
          </p:cNvCxnSpPr>
          <p:nvPr/>
        </p:nvCxnSpPr>
        <p:spPr>
          <a:xfrm flipH="1" flipV="1">
            <a:off x="7310955" y="2521592"/>
            <a:ext cx="5165" cy="698642"/>
          </a:xfrm>
          <a:prstGeom prst="line">
            <a:avLst/>
          </a:prstGeom>
          <a:ln w="25400">
            <a:solidFill>
              <a:schemeClr val="tx1"/>
            </a:solidFill>
            <a:head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5" name="Freeform 34">
            <a:extLst>
              <a:ext uri="{FF2B5EF4-FFF2-40B4-BE49-F238E27FC236}">
                <a16:creationId xmlns:a16="http://schemas.microsoft.com/office/drawing/2014/main" id="{33291103-5CD2-18DB-565B-FCE65E20471E}"/>
              </a:ext>
            </a:extLst>
          </p:cNvPr>
          <p:cNvSpPr/>
          <p:nvPr/>
        </p:nvSpPr>
        <p:spPr>
          <a:xfrm>
            <a:off x="2680855" y="3035200"/>
            <a:ext cx="3023754" cy="570445"/>
          </a:xfrm>
          <a:custGeom>
            <a:avLst/>
            <a:gdLst>
              <a:gd name="connsiteX0" fmla="*/ 0 w 3023754"/>
              <a:gd name="connsiteY0" fmla="*/ 175591 h 570445"/>
              <a:gd name="connsiteX1" fmla="*/ 1465118 w 3023754"/>
              <a:gd name="connsiteY1" fmla="*/ 19727 h 570445"/>
              <a:gd name="connsiteX2" fmla="*/ 3023754 w 3023754"/>
              <a:gd name="connsiteY2" fmla="*/ 570445 h 570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23754" h="570445">
                <a:moveTo>
                  <a:pt x="0" y="175591"/>
                </a:moveTo>
                <a:cubicBezTo>
                  <a:pt x="480579" y="64754"/>
                  <a:pt x="961159" y="-46082"/>
                  <a:pt x="1465118" y="19727"/>
                </a:cubicBezTo>
                <a:cubicBezTo>
                  <a:pt x="1969077" y="85536"/>
                  <a:pt x="2496415" y="327990"/>
                  <a:pt x="3023754" y="570445"/>
                </a:cubicBezTo>
              </a:path>
            </a:pathLst>
          </a:custGeom>
          <a:noFill/>
          <a:ln w="31750">
            <a:solidFill>
              <a:srgbClr val="D41F26"/>
            </a:solidFill>
            <a:tailEnd type="triangle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>
              <a:solidFill>
                <a:srgbClr val="D41F26"/>
              </a:solidFill>
            </a:endParaRPr>
          </a:p>
        </p:txBody>
      </p:sp>
      <p:sp>
        <p:nvSpPr>
          <p:cNvPr id="43" name="Freeform 42">
            <a:extLst>
              <a:ext uri="{FF2B5EF4-FFF2-40B4-BE49-F238E27FC236}">
                <a16:creationId xmlns:a16="http://schemas.microsoft.com/office/drawing/2014/main" id="{8E6113E7-8AB8-AB40-9DC1-8A5D02A5314A}"/>
              </a:ext>
            </a:extLst>
          </p:cNvPr>
          <p:cNvSpPr/>
          <p:nvPr/>
        </p:nvSpPr>
        <p:spPr>
          <a:xfrm rot="18921823">
            <a:off x="2667486" y="4481195"/>
            <a:ext cx="3336441" cy="570445"/>
          </a:xfrm>
          <a:custGeom>
            <a:avLst/>
            <a:gdLst>
              <a:gd name="connsiteX0" fmla="*/ 0 w 3023754"/>
              <a:gd name="connsiteY0" fmla="*/ 175591 h 570445"/>
              <a:gd name="connsiteX1" fmla="*/ 1465118 w 3023754"/>
              <a:gd name="connsiteY1" fmla="*/ 19727 h 570445"/>
              <a:gd name="connsiteX2" fmla="*/ 3023754 w 3023754"/>
              <a:gd name="connsiteY2" fmla="*/ 570445 h 570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23754" h="570445">
                <a:moveTo>
                  <a:pt x="0" y="175591"/>
                </a:moveTo>
                <a:cubicBezTo>
                  <a:pt x="480579" y="64754"/>
                  <a:pt x="961159" y="-46082"/>
                  <a:pt x="1465118" y="19727"/>
                </a:cubicBezTo>
                <a:cubicBezTo>
                  <a:pt x="1969077" y="85536"/>
                  <a:pt x="2496415" y="327990"/>
                  <a:pt x="3023754" y="570445"/>
                </a:cubicBezTo>
              </a:path>
            </a:pathLst>
          </a:custGeom>
          <a:noFill/>
          <a:ln w="31750">
            <a:solidFill>
              <a:srgbClr val="D41F26"/>
            </a:solidFill>
            <a:tailEnd type="triangle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1E84562B-F1C0-81D2-807B-56A3A139F0BB}"/>
              </a:ext>
            </a:extLst>
          </p:cNvPr>
          <p:cNvCxnSpPr>
            <a:cxnSpLocks/>
          </p:cNvCxnSpPr>
          <p:nvPr/>
        </p:nvCxnSpPr>
        <p:spPr>
          <a:xfrm>
            <a:off x="3981599" y="5029200"/>
            <a:ext cx="1741581" cy="0"/>
          </a:xfrm>
          <a:prstGeom prst="straightConnector1">
            <a:avLst/>
          </a:prstGeom>
          <a:ln w="31750">
            <a:solidFill>
              <a:srgbClr val="D41F26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Freeform 48">
            <a:extLst>
              <a:ext uri="{FF2B5EF4-FFF2-40B4-BE49-F238E27FC236}">
                <a16:creationId xmlns:a16="http://schemas.microsoft.com/office/drawing/2014/main" id="{2E19006D-E89E-97A0-3F3B-D33902CF5D33}"/>
              </a:ext>
            </a:extLst>
          </p:cNvPr>
          <p:cNvSpPr/>
          <p:nvPr/>
        </p:nvSpPr>
        <p:spPr>
          <a:xfrm rot="1188773">
            <a:off x="3303371" y="4532083"/>
            <a:ext cx="2729484" cy="570445"/>
          </a:xfrm>
          <a:custGeom>
            <a:avLst/>
            <a:gdLst>
              <a:gd name="connsiteX0" fmla="*/ 0 w 3023754"/>
              <a:gd name="connsiteY0" fmla="*/ 175591 h 570445"/>
              <a:gd name="connsiteX1" fmla="*/ 1465118 w 3023754"/>
              <a:gd name="connsiteY1" fmla="*/ 19727 h 570445"/>
              <a:gd name="connsiteX2" fmla="*/ 3023754 w 3023754"/>
              <a:gd name="connsiteY2" fmla="*/ 570445 h 570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23754" h="570445">
                <a:moveTo>
                  <a:pt x="0" y="175591"/>
                </a:moveTo>
                <a:cubicBezTo>
                  <a:pt x="480579" y="64754"/>
                  <a:pt x="961159" y="-46082"/>
                  <a:pt x="1465118" y="19727"/>
                </a:cubicBezTo>
                <a:cubicBezTo>
                  <a:pt x="1969077" y="85536"/>
                  <a:pt x="2496415" y="327990"/>
                  <a:pt x="3023754" y="570445"/>
                </a:cubicBezTo>
              </a:path>
            </a:pathLst>
          </a:custGeom>
          <a:noFill/>
          <a:ln w="31750">
            <a:solidFill>
              <a:srgbClr val="0070C0"/>
            </a:solidFill>
            <a:tailEnd type="triangle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50CEF4D2-B224-ABB8-BE80-A78E88DB4A0E}"/>
              </a:ext>
            </a:extLst>
          </p:cNvPr>
          <p:cNvCxnSpPr>
            <a:cxnSpLocks/>
          </p:cNvCxnSpPr>
          <p:nvPr/>
        </p:nvCxnSpPr>
        <p:spPr>
          <a:xfrm>
            <a:off x="3863670" y="4215245"/>
            <a:ext cx="1741581" cy="0"/>
          </a:xfrm>
          <a:prstGeom prst="straightConnector1">
            <a:avLst/>
          </a:prstGeom>
          <a:ln w="3175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E7C66972-7360-AB4E-9F19-91EEF06FCF88}"/>
              </a:ext>
            </a:extLst>
          </p:cNvPr>
          <p:cNvSpPr txBox="1"/>
          <p:nvPr/>
        </p:nvSpPr>
        <p:spPr>
          <a:xfrm>
            <a:off x="1991172" y="2304870"/>
            <a:ext cx="4739498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D41F26"/>
                </a:solidFill>
              </a:rPr>
              <a:t>Excellent communication skills and ability to engage effectively with the team. 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0DA19A7-FF96-5E88-8200-B92E9049D4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780A5-1D74-FB46-913B-CC30119AFAFC}" type="datetime1">
              <a:rPr lang="en-US" smtClean="0"/>
              <a:t>10/27/2025</a:t>
            </a:fld>
            <a:endParaRPr lang="en-US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084B20C4-E8DD-B921-B676-7980CF190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9779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E2AE77-41C4-AEE6-A1E9-1D2B8C717E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riangle 3">
            <a:extLst>
              <a:ext uri="{FF2B5EF4-FFF2-40B4-BE49-F238E27FC236}">
                <a16:creationId xmlns:a16="http://schemas.microsoft.com/office/drawing/2014/main" id="{E92B4280-B939-68FC-67D8-2C12CB8F9B9C}"/>
              </a:ext>
            </a:extLst>
          </p:cNvPr>
          <p:cNvSpPr/>
          <p:nvPr/>
        </p:nvSpPr>
        <p:spPr>
          <a:xfrm flipV="1">
            <a:off x="0" y="-1"/>
            <a:ext cx="1169915" cy="4067503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riangle 4">
            <a:extLst>
              <a:ext uri="{FF2B5EF4-FFF2-40B4-BE49-F238E27FC236}">
                <a16:creationId xmlns:a16="http://schemas.microsoft.com/office/drawing/2014/main" id="{4E02857E-A9EF-BD85-A0CE-C2AC40FA11CB}"/>
              </a:ext>
            </a:extLst>
          </p:cNvPr>
          <p:cNvSpPr/>
          <p:nvPr/>
        </p:nvSpPr>
        <p:spPr>
          <a:xfrm flipH="1">
            <a:off x="9579428" y="-2225265"/>
            <a:ext cx="2612571" cy="9083266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6FC72FB-C71B-736D-2CC5-FAC6F987B1E4}"/>
              </a:ext>
            </a:extLst>
          </p:cNvPr>
          <p:cNvSpPr txBox="1"/>
          <p:nvPr/>
        </p:nvSpPr>
        <p:spPr>
          <a:xfrm>
            <a:off x="1169915" y="290286"/>
            <a:ext cx="9792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D41F26"/>
                </a:solidFill>
              </a:rPr>
              <a:t>Experimental Proposal and Management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FC1CBA3-00FF-6AC2-D582-EC842D4D0CE9}"/>
              </a:ext>
            </a:extLst>
          </p:cNvPr>
          <p:cNvSpPr txBox="1"/>
          <p:nvPr/>
        </p:nvSpPr>
        <p:spPr>
          <a:xfrm rot="17167862">
            <a:off x="8122270" y="3672418"/>
            <a:ext cx="55268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Propose New Experimental Campaign and Corresponding Simulations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396A317-BE80-E806-F6FD-7AF9AFDA27AE}"/>
              </a:ext>
            </a:extLst>
          </p:cNvPr>
          <p:cNvSpPr txBox="1"/>
          <p:nvPr/>
        </p:nvSpPr>
        <p:spPr>
          <a:xfrm>
            <a:off x="303574" y="2920152"/>
            <a:ext cx="2419252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The Critical Knowledge Gap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The Foundation of Existing 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The Compelling Need for Action</a:t>
            </a:r>
          </a:p>
        </p:txBody>
      </p:sp>
      <p:sp>
        <p:nvSpPr>
          <p:cNvPr id="9" name="Pentagon 8">
            <a:extLst>
              <a:ext uri="{FF2B5EF4-FFF2-40B4-BE49-F238E27FC236}">
                <a16:creationId xmlns:a16="http://schemas.microsoft.com/office/drawing/2014/main" id="{9F4B8894-24F6-4595-48F9-8074BAD6B361}"/>
              </a:ext>
            </a:extLst>
          </p:cNvPr>
          <p:cNvSpPr/>
          <p:nvPr/>
        </p:nvSpPr>
        <p:spPr>
          <a:xfrm>
            <a:off x="312008" y="1677059"/>
            <a:ext cx="1587489" cy="844532"/>
          </a:xfrm>
          <a:prstGeom prst="homePlat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Key Challenge Targeting</a:t>
            </a:r>
          </a:p>
        </p:txBody>
      </p:sp>
      <p:sp>
        <p:nvSpPr>
          <p:cNvPr id="10" name="Chevron 9">
            <a:extLst>
              <a:ext uri="{FF2B5EF4-FFF2-40B4-BE49-F238E27FC236}">
                <a16:creationId xmlns:a16="http://schemas.microsoft.com/office/drawing/2014/main" id="{629C0214-2C87-8143-CAAA-F3247B9B0A0A}"/>
              </a:ext>
            </a:extLst>
          </p:cNvPr>
          <p:cNvSpPr/>
          <p:nvPr/>
        </p:nvSpPr>
        <p:spPr>
          <a:xfrm>
            <a:off x="1770015" y="1677059"/>
            <a:ext cx="1663208" cy="844532"/>
          </a:xfrm>
          <a:prstGeom prst="chevron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Initial Design </a:t>
            </a:r>
          </a:p>
        </p:txBody>
      </p:sp>
      <p:sp>
        <p:nvSpPr>
          <p:cNvPr id="11" name="Chevron 10">
            <a:extLst>
              <a:ext uri="{FF2B5EF4-FFF2-40B4-BE49-F238E27FC236}">
                <a16:creationId xmlns:a16="http://schemas.microsoft.com/office/drawing/2014/main" id="{8B9913A9-F1E9-4825-922E-AE78D43C5FE1}"/>
              </a:ext>
            </a:extLst>
          </p:cNvPr>
          <p:cNvSpPr/>
          <p:nvPr/>
        </p:nvSpPr>
        <p:spPr>
          <a:xfrm>
            <a:off x="3292764" y="1677059"/>
            <a:ext cx="1663208" cy="844532"/>
          </a:xfrm>
          <a:prstGeom prst="chevron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Coordinate with Teams</a:t>
            </a:r>
          </a:p>
        </p:txBody>
      </p:sp>
      <p:sp>
        <p:nvSpPr>
          <p:cNvPr id="14" name="Chevron 13">
            <a:extLst>
              <a:ext uri="{FF2B5EF4-FFF2-40B4-BE49-F238E27FC236}">
                <a16:creationId xmlns:a16="http://schemas.microsoft.com/office/drawing/2014/main" id="{E8EB398A-BAB7-B1A5-FA77-7D21663FEA86}"/>
              </a:ext>
            </a:extLst>
          </p:cNvPr>
          <p:cNvSpPr/>
          <p:nvPr/>
        </p:nvSpPr>
        <p:spPr>
          <a:xfrm>
            <a:off x="4826490" y="1677059"/>
            <a:ext cx="1663208" cy="844532"/>
          </a:xfrm>
          <a:prstGeom prst="chevron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Execution Plan &amp; Solution 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0B22B1F-470F-26AA-BD45-3B5D16BE4819}"/>
              </a:ext>
            </a:extLst>
          </p:cNvPr>
          <p:cNvCxnSpPr>
            <a:cxnSpLocks/>
          </p:cNvCxnSpPr>
          <p:nvPr/>
        </p:nvCxnSpPr>
        <p:spPr>
          <a:xfrm flipV="1">
            <a:off x="1029811" y="2521591"/>
            <a:ext cx="0" cy="320246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headEnd type="triangl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2138D58B-234C-E16B-3D96-2247A53210D8}"/>
              </a:ext>
            </a:extLst>
          </p:cNvPr>
          <p:cNvSpPr txBox="1"/>
          <p:nvPr/>
        </p:nvSpPr>
        <p:spPr>
          <a:xfrm>
            <a:off x="312008" y="3647931"/>
            <a:ext cx="4582799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Target Plasma Equilibrium Configuration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Resource Allocation &amp; Requirements </a:t>
            </a:r>
            <a:r>
              <a:rPr lang="en-US" sz="1100" i="1" dirty="0">
                <a:solidFill>
                  <a:schemeClr val="bg1">
                    <a:lumMod val="65000"/>
                  </a:schemeClr>
                </a:solidFill>
              </a:rPr>
              <a:t>(Machine, Heating, Diagnostics, Simulation, Computer)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Proposed Project Timeline and Milestones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Initial Project Scope and Expected Outcomes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C5D27EB-EBE6-BD23-8BE9-13634A5D1054}"/>
              </a:ext>
            </a:extLst>
          </p:cNvPr>
          <p:cNvSpPr txBox="1"/>
          <p:nvPr/>
        </p:nvSpPr>
        <p:spPr>
          <a:xfrm>
            <a:off x="312008" y="4832807"/>
            <a:ext cx="49889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Meeting Objective: Proposal Kick-off and Alignment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Stakeholder Coordination: Engaging Key Contributors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Critical Discussion: Key Challenges and Points of Focus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Proposal Refinement: Aligning Scope with Real-World Constraints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A894484-B43A-6610-5539-88EB98F57BD2}"/>
              </a:ext>
            </a:extLst>
          </p:cNvPr>
          <p:cNvSpPr txBox="1"/>
          <p:nvPr/>
        </p:nvSpPr>
        <p:spPr>
          <a:xfrm>
            <a:off x="312008" y="5848530"/>
            <a:ext cx="4059299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Risk Assessment, Mitigation, and Contingency Planning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Project Timeline and Execution Schedule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Data Management and Curation Plan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Benefit Analysis and Validation Framework</a:t>
            </a:r>
          </a:p>
        </p:txBody>
      </p:sp>
      <p:sp>
        <p:nvSpPr>
          <p:cNvPr id="8" name="Chevron 7">
            <a:extLst>
              <a:ext uri="{FF2B5EF4-FFF2-40B4-BE49-F238E27FC236}">
                <a16:creationId xmlns:a16="http://schemas.microsoft.com/office/drawing/2014/main" id="{D592DD75-93C1-3AFE-D886-BB51EECCBC52}"/>
              </a:ext>
            </a:extLst>
          </p:cNvPr>
          <p:cNvSpPr/>
          <p:nvPr/>
        </p:nvSpPr>
        <p:spPr>
          <a:xfrm>
            <a:off x="6254457" y="1677060"/>
            <a:ext cx="1902907" cy="844532"/>
          </a:xfrm>
          <a:prstGeom prst="chevron">
            <a:avLst/>
          </a:prstGeom>
          <a:solidFill>
            <a:srgbClr val="D41F2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Execution Phase</a:t>
            </a:r>
          </a:p>
        </p:txBody>
      </p:sp>
      <p:sp>
        <p:nvSpPr>
          <p:cNvPr id="12" name="Chevron 11">
            <a:extLst>
              <a:ext uri="{FF2B5EF4-FFF2-40B4-BE49-F238E27FC236}">
                <a16:creationId xmlns:a16="http://schemas.microsoft.com/office/drawing/2014/main" id="{6CD59706-5495-3FC7-42F8-FEE1E761BBAD}"/>
              </a:ext>
            </a:extLst>
          </p:cNvPr>
          <p:cNvSpPr/>
          <p:nvPr/>
        </p:nvSpPr>
        <p:spPr>
          <a:xfrm>
            <a:off x="7911762" y="1677059"/>
            <a:ext cx="2642831" cy="844532"/>
          </a:xfrm>
          <a:prstGeom prst="chevron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Delivery Phase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D55FCAA-63A2-A773-706D-BA3FBFE2794C}"/>
              </a:ext>
            </a:extLst>
          </p:cNvPr>
          <p:cNvCxnSpPr>
            <a:cxnSpLocks/>
          </p:cNvCxnSpPr>
          <p:nvPr/>
        </p:nvCxnSpPr>
        <p:spPr>
          <a:xfrm flipV="1">
            <a:off x="2814544" y="2529378"/>
            <a:ext cx="0" cy="1118553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head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A0D2567-E274-DE7D-F432-F949EFD6FBC9}"/>
              </a:ext>
            </a:extLst>
          </p:cNvPr>
          <p:cNvCxnSpPr>
            <a:cxnSpLocks/>
          </p:cNvCxnSpPr>
          <p:nvPr/>
        </p:nvCxnSpPr>
        <p:spPr>
          <a:xfrm flipV="1">
            <a:off x="4371307" y="2521591"/>
            <a:ext cx="0" cy="2737158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head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579BF907-E517-87BC-7219-95CBD8AFFC0F}"/>
              </a:ext>
            </a:extLst>
          </p:cNvPr>
          <p:cNvCxnSpPr>
            <a:stCxn id="14" idx="2"/>
            <a:endCxn id="29" idx="3"/>
          </p:cNvCxnSpPr>
          <p:nvPr/>
        </p:nvCxnSpPr>
        <p:spPr>
          <a:xfrm rot="5400000">
            <a:off x="3053304" y="3839594"/>
            <a:ext cx="3711660" cy="1075654"/>
          </a:xfrm>
          <a:prstGeom prst="bentConnector2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FC2DD1E4-32CC-3F6F-2B1C-3D575CE5BB4A}"/>
              </a:ext>
            </a:extLst>
          </p:cNvPr>
          <p:cNvSpPr txBox="1"/>
          <p:nvPr/>
        </p:nvSpPr>
        <p:spPr>
          <a:xfrm>
            <a:off x="5498546" y="3257200"/>
            <a:ext cx="2074154" cy="2200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D41F26"/>
                </a:solidFill>
              </a:rPr>
              <a:t>Section Leader:</a:t>
            </a:r>
          </a:p>
          <a:p>
            <a:pPr marL="236538"/>
            <a:r>
              <a:rPr lang="en-US" sz="700" dirty="0">
                <a:solidFill>
                  <a:srgbClr val="D41F26"/>
                </a:solidFill>
              </a:rPr>
              <a:t>Campaign Overview and Objectives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100" dirty="0">
              <a:solidFill>
                <a:srgbClr val="D41F26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i="1" dirty="0">
                <a:solidFill>
                  <a:schemeClr val="bg1">
                    <a:lumMod val="50000"/>
                  </a:schemeClr>
                </a:solidFill>
              </a:rPr>
              <a:t>Chief Operator: </a:t>
            </a:r>
          </a:p>
          <a:p>
            <a:pPr marL="288925"/>
            <a:r>
              <a:rPr lang="en-US" sz="700" i="1" dirty="0">
                <a:solidFill>
                  <a:schemeClr val="bg1">
                    <a:lumMod val="50000"/>
                  </a:schemeClr>
                </a:solidFill>
              </a:rPr>
              <a:t>Execute Shots According to the Latest Approved Proposal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100" dirty="0">
              <a:solidFill>
                <a:srgbClr val="D41F26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D41F26"/>
                </a:solidFill>
              </a:rPr>
              <a:t>Diagnostics Coordinator:</a:t>
            </a:r>
          </a:p>
          <a:p>
            <a:pPr marL="236538"/>
            <a:r>
              <a:rPr lang="en-US" sz="700" dirty="0">
                <a:solidFill>
                  <a:srgbClr val="D41F26"/>
                </a:solidFill>
              </a:rPr>
              <a:t>Ensure Diagnostic Availability and Data Integrity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100" dirty="0">
              <a:solidFill>
                <a:srgbClr val="D41F26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0070C0"/>
                </a:solidFill>
              </a:rPr>
              <a:t>Chief Scientist: </a:t>
            </a:r>
          </a:p>
          <a:p>
            <a:pPr marL="288925"/>
            <a:r>
              <a:rPr lang="en-US" sz="700" dirty="0">
                <a:solidFill>
                  <a:srgbClr val="0070C0"/>
                </a:solidFill>
              </a:rPr>
              <a:t>Provide Real-Time Analysis and Shot-to-Shot Guidance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100" dirty="0">
              <a:solidFill>
                <a:srgbClr val="D41F26"/>
              </a:solidFill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998075E-89EB-FACD-04A7-C5A8CDD87C9B}"/>
              </a:ext>
            </a:extLst>
          </p:cNvPr>
          <p:cNvCxnSpPr>
            <a:cxnSpLocks/>
          </p:cNvCxnSpPr>
          <p:nvPr/>
        </p:nvCxnSpPr>
        <p:spPr>
          <a:xfrm flipH="1" flipV="1">
            <a:off x="6503743" y="2540075"/>
            <a:ext cx="5165" cy="698642"/>
          </a:xfrm>
          <a:prstGeom prst="line">
            <a:avLst/>
          </a:prstGeom>
          <a:ln w="25400">
            <a:solidFill>
              <a:schemeClr val="tx1"/>
            </a:solidFill>
            <a:head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98427567-FEDE-593B-A68C-DF3C1E0B84AC}"/>
              </a:ext>
            </a:extLst>
          </p:cNvPr>
          <p:cNvSpPr txBox="1"/>
          <p:nvPr/>
        </p:nvSpPr>
        <p:spPr>
          <a:xfrm>
            <a:off x="7675820" y="3235807"/>
            <a:ext cx="247864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200" b="1" dirty="0"/>
              <a:t>Next Day Express Experimental Report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2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200" b="1" dirty="0"/>
              <a:t>Scientific Publications (Classified and Publication)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2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200" b="1" dirty="0"/>
              <a:t>Rapid Iteration of Burning Plasma Operations and Machine Development through Knowledge</a:t>
            </a:r>
            <a:r>
              <a:rPr lang="zh-CN" altLang="en-US" sz="1200" b="1" dirty="0"/>
              <a:t> </a:t>
            </a:r>
            <a:r>
              <a:rPr lang="en-US" altLang="zh-CN" sz="1200" b="1" dirty="0"/>
              <a:t>-</a:t>
            </a:r>
            <a:r>
              <a:rPr lang="zh-CN" altLang="en-US" sz="1200" b="1" dirty="0"/>
              <a:t> </a:t>
            </a:r>
            <a:r>
              <a:rPr lang="en-US" altLang="zh-CN" sz="1200" b="1" dirty="0"/>
              <a:t>Guided Experimentation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F9F9887-4E98-F412-9BED-2A6F382539C7}"/>
              </a:ext>
            </a:extLst>
          </p:cNvPr>
          <p:cNvCxnSpPr>
            <a:cxnSpLocks/>
          </p:cNvCxnSpPr>
          <p:nvPr/>
        </p:nvCxnSpPr>
        <p:spPr>
          <a:xfrm flipH="1" flipV="1">
            <a:off x="9036427" y="2529378"/>
            <a:ext cx="5165" cy="698642"/>
          </a:xfrm>
          <a:prstGeom prst="line">
            <a:avLst/>
          </a:prstGeom>
          <a:ln w="25400">
            <a:solidFill>
              <a:schemeClr val="tx1"/>
            </a:solidFill>
            <a:head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3D1FB483-C4EE-D240-1164-AE1C571CC9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522BE7-AF4B-5F47-8077-409BD3D934F0}" type="datetime1">
              <a:rPr lang="en-US" smtClean="0"/>
              <a:t>10/27/2025</a:t>
            </a:fld>
            <a:endParaRPr lang="en-US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0FF49A0D-5A06-94F7-AF6F-EBC6FA495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2574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BC4201-67FB-161A-9E4F-5F350C57AF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riangle 3">
            <a:extLst>
              <a:ext uri="{FF2B5EF4-FFF2-40B4-BE49-F238E27FC236}">
                <a16:creationId xmlns:a16="http://schemas.microsoft.com/office/drawing/2014/main" id="{627642B1-D95E-85EE-40F6-EF552E5960FA}"/>
              </a:ext>
            </a:extLst>
          </p:cNvPr>
          <p:cNvSpPr/>
          <p:nvPr/>
        </p:nvSpPr>
        <p:spPr>
          <a:xfrm flipV="1">
            <a:off x="0" y="-1"/>
            <a:ext cx="1169915" cy="4067503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riangle 4">
            <a:extLst>
              <a:ext uri="{FF2B5EF4-FFF2-40B4-BE49-F238E27FC236}">
                <a16:creationId xmlns:a16="http://schemas.microsoft.com/office/drawing/2014/main" id="{CAD1456F-5324-9F06-94C4-833C8AFF1E28}"/>
              </a:ext>
            </a:extLst>
          </p:cNvPr>
          <p:cNvSpPr/>
          <p:nvPr/>
        </p:nvSpPr>
        <p:spPr>
          <a:xfrm flipH="1">
            <a:off x="9579428" y="-2225265"/>
            <a:ext cx="2612571" cy="9083266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744FD0-DCF1-DA55-C5D8-1F300EF9DECB}"/>
              </a:ext>
            </a:extLst>
          </p:cNvPr>
          <p:cNvSpPr txBox="1"/>
          <p:nvPr/>
        </p:nvSpPr>
        <p:spPr>
          <a:xfrm>
            <a:off x="2271696" y="3005205"/>
            <a:ext cx="9792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D41F26"/>
                </a:solidFill>
              </a:rPr>
              <a:t>Programming and Automation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1940C9D-F256-6465-6CF7-F7AD3BACC2A0}"/>
              </a:ext>
            </a:extLst>
          </p:cNvPr>
          <p:cNvSpPr txBox="1"/>
          <p:nvPr/>
        </p:nvSpPr>
        <p:spPr>
          <a:xfrm rot="17167862">
            <a:off x="7924843" y="3908392"/>
            <a:ext cx="55268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Programming and Automation</a:t>
            </a:r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BE270AC4-7893-337C-468F-A5681DEE3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CA2C8-72A9-4F4B-98E3-81A972FFABD8}" type="datetime1">
              <a:rPr lang="en-US" smtClean="0"/>
              <a:t>10/27/2025</a:t>
            </a:fld>
            <a:endParaRPr lang="en-US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F662B738-BA88-7790-CAE6-4C81B2620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2122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BC4201-67FB-161A-9E4F-5F350C57AF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riangle 3">
            <a:extLst>
              <a:ext uri="{FF2B5EF4-FFF2-40B4-BE49-F238E27FC236}">
                <a16:creationId xmlns:a16="http://schemas.microsoft.com/office/drawing/2014/main" id="{627642B1-D95E-85EE-40F6-EF552E5960FA}"/>
              </a:ext>
            </a:extLst>
          </p:cNvPr>
          <p:cNvSpPr/>
          <p:nvPr/>
        </p:nvSpPr>
        <p:spPr>
          <a:xfrm flipV="1">
            <a:off x="0" y="-1"/>
            <a:ext cx="1169915" cy="4067503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riangle 4">
            <a:extLst>
              <a:ext uri="{FF2B5EF4-FFF2-40B4-BE49-F238E27FC236}">
                <a16:creationId xmlns:a16="http://schemas.microsoft.com/office/drawing/2014/main" id="{CAD1456F-5324-9F06-94C4-833C8AFF1E28}"/>
              </a:ext>
            </a:extLst>
          </p:cNvPr>
          <p:cNvSpPr/>
          <p:nvPr/>
        </p:nvSpPr>
        <p:spPr>
          <a:xfrm flipH="1">
            <a:off x="9579428" y="-2225265"/>
            <a:ext cx="2612571" cy="9083266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744FD0-DCF1-DA55-C5D8-1F300EF9DECB}"/>
              </a:ext>
            </a:extLst>
          </p:cNvPr>
          <p:cNvSpPr txBox="1"/>
          <p:nvPr/>
        </p:nvSpPr>
        <p:spPr>
          <a:xfrm>
            <a:off x="1169915" y="290286"/>
            <a:ext cx="9792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D41F26"/>
                </a:solidFill>
              </a:rPr>
              <a:t>Programming and Automation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1940C9D-F256-6465-6CF7-F7AD3BACC2A0}"/>
              </a:ext>
            </a:extLst>
          </p:cNvPr>
          <p:cNvSpPr txBox="1"/>
          <p:nvPr/>
        </p:nvSpPr>
        <p:spPr>
          <a:xfrm rot="17167862">
            <a:off x="7924843" y="3908392"/>
            <a:ext cx="55268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Programming and Automation</a:t>
            </a:r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BE270AC4-7893-337C-468F-A5681DEE3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CA2C8-72A9-4F4B-98E3-81A972FFABD8}" type="datetime1">
              <a:rPr lang="en-US" smtClean="0"/>
              <a:t>10/27/2025</a:t>
            </a:fld>
            <a:endParaRPr lang="en-US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F662B738-BA88-7790-CAE6-4C81B2620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16</a:t>
            </a:fld>
            <a:endParaRPr lang="en-US"/>
          </a:p>
        </p:txBody>
      </p:sp>
      <p:pic>
        <p:nvPicPr>
          <p:cNvPr id="1026" name="Picture 2" descr="Hi-Res MATLAB Logo Download | Logos - NUMI">
            <a:extLst>
              <a:ext uri="{FF2B5EF4-FFF2-40B4-BE49-F238E27FC236}">
                <a16:creationId xmlns:a16="http://schemas.microsoft.com/office/drawing/2014/main" id="{BB4F16F1-9BFD-5F02-9481-46A38AB09C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9842" y="894135"/>
            <a:ext cx="4272810" cy="2392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A9BB4EC-64ED-4F0E-F184-C27628B27F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6463" y="3722914"/>
            <a:ext cx="1600200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EDFD967-9FB6-A174-5991-94CA0ED03FC3}"/>
              </a:ext>
            </a:extLst>
          </p:cNvPr>
          <p:cNvSpPr txBox="1"/>
          <p:nvPr/>
        </p:nvSpPr>
        <p:spPr>
          <a:xfrm>
            <a:off x="3581400" y="1476809"/>
            <a:ext cx="51328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/>
              <a:t>9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28F20B0-0D0F-5215-3C30-C939F7DA37EE}"/>
              </a:ext>
            </a:extLst>
          </p:cNvPr>
          <p:cNvSpPr txBox="1"/>
          <p:nvPr/>
        </p:nvSpPr>
        <p:spPr>
          <a:xfrm>
            <a:off x="3581400" y="2274193"/>
            <a:ext cx="1169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Years Experience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558E1E0-DCC6-BC11-6D5A-9E7A2625C6F8}"/>
              </a:ext>
            </a:extLst>
          </p:cNvPr>
          <p:cNvSpPr txBox="1"/>
          <p:nvPr/>
        </p:nvSpPr>
        <p:spPr>
          <a:xfrm>
            <a:off x="5465891" y="1476808"/>
            <a:ext cx="203934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/>
              <a:t>8,000 +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E5F70C9-43A2-1616-D964-38D0891CA59C}"/>
              </a:ext>
            </a:extLst>
          </p:cNvPr>
          <p:cNvSpPr txBox="1"/>
          <p:nvPr/>
        </p:nvSpPr>
        <p:spPr>
          <a:xfrm>
            <a:off x="5352157" y="2381914"/>
            <a:ext cx="23645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Lines for Scientific Research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15CB34-5121-A351-D604-3F0CC145B6B8}"/>
              </a:ext>
            </a:extLst>
          </p:cNvPr>
          <p:cNvSpPr txBox="1"/>
          <p:nvPr/>
        </p:nvSpPr>
        <p:spPr>
          <a:xfrm>
            <a:off x="9006480" y="1476807"/>
            <a:ext cx="51328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/>
              <a:t>4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B2B3F8-28B5-0BCB-7309-22ACBD3B4B87}"/>
              </a:ext>
            </a:extLst>
          </p:cNvPr>
          <p:cNvSpPr txBox="1"/>
          <p:nvPr/>
        </p:nvSpPr>
        <p:spPr>
          <a:xfrm>
            <a:off x="8337380" y="2276526"/>
            <a:ext cx="22566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Plasma Physics Model Development (Leader)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411C39A-ADAF-C8F7-45AC-496A14750A14}"/>
              </a:ext>
            </a:extLst>
          </p:cNvPr>
          <p:cNvSpPr txBox="1"/>
          <p:nvPr/>
        </p:nvSpPr>
        <p:spPr>
          <a:xfrm>
            <a:off x="3380288" y="3652003"/>
            <a:ext cx="102624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/>
              <a:t>1.5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22FEE34-3E89-2FEE-237B-DAB1BEC2BE72}"/>
              </a:ext>
            </a:extLst>
          </p:cNvPr>
          <p:cNvSpPr txBox="1"/>
          <p:nvPr/>
        </p:nvSpPr>
        <p:spPr>
          <a:xfrm>
            <a:off x="3625667" y="4392183"/>
            <a:ext cx="1169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Years Experience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2F533E3-2035-C118-69A7-62E172B838D5}"/>
              </a:ext>
            </a:extLst>
          </p:cNvPr>
          <p:cNvSpPr txBox="1"/>
          <p:nvPr/>
        </p:nvSpPr>
        <p:spPr>
          <a:xfrm>
            <a:off x="5510158" y="3594798"/>
            <a:ext cx="21371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/>
              <a:t>1,000 +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4A81E7D-A245-BE5A-AF85-0D07ADFD183C}"/>
              </a:ext>
            </a:extLst>
          </p:cNvPr>
          <p:cNvSpPr txBox="1"/>
          <p:nvPr/>
        </p:nvSpPr>
        <p:spPr>
          <a:xfrm>
            <a:off x="5396424" y="4499904"/>
            <a:ext cx="23645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Lines for Scientific Research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2B5F945-C8EF-7325-9F6C-DDAFC208CCB9}"/>
              </a:ext>
            </a:extLst>
          </p:cNvPr>
          <p:cNvSpPr txBox="1"/>
          <p:nvPr/>
        </p:nvSpPr>
        <p:spPr>
          <a:xfrm>
            <a:off x="9050747" y="3594797"/>
            <a:ext cx="51328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/>
              <a:t>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680F831-4B2E-D40F-43D4-5C2E0CC4746E}"/>
              </a:ext>
            </a:extLst>
          </p:cNvPr>
          <p:cNvSpPr txBox="1"/>
          <p:nvPr/>
        </p:nvSpPr>
        <p:spPr>
          <a:xfrm>
            <a:off x="8243123" y="4392183"/>
            <a:ext cx="209547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Ray Tracing Calculation and Diagnostics Hardware Controller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E4CB2BA-6417-0140-1F19-C49B7D9DF980}"/>
              </a:ext>
            </a:extLst>
          </p:cNvPr>
          <p:cNvSpPr txBox="1"/>
          <p:nvPr/>
        </p:nvSpPr>
        <p:spPr>
          <a:xfrm>
            <a:off x="1402490" y="2797413"/>
            <a:ext cx="10951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PRIMARY</a:t>
            </a:r>
          </a:p>
        </p:txBody>
      </p:sp>
    </p:spTree>
    <p:extLst>
      <p:ext uri="{BB962C8B-B14F-4D97-AF65-F5344CB8AC3E}">
        <p14:creationId xmlns:p14="http://schemas.microsoft.com/office/powerpoint/2010/main" val="15247070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85E699-454D-421C-7C5C-E94E814D1A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USPR@B=0">
            <a:hlinkClick r:id="" action="ppaction://media"/>
            <a:extLst>
              <a:ext uri="{FF2B5EF4-FFF2-40B4-BE49-F238E27FC236}">
                <a16:creationId xmlns:a16="http://schemas.microsoft.com/office/drawing/2014/main" id="{C77DA6DF-362C-4E4C-B93C-2D373F08E51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94345" y="1288459"/>
            <a:ext cx="3051867" cy="1735198"/>
          </a:xfrm>
          <a:prstGeom prst="rect">
            <a:avLst/>
          </a:prstGeom>
        </p:spPr>
      </p:pic>
      <p:sp>
        <p:nvSpPr>
          <p:cNvPr id="4" name="Triangle 3">
            <a:extLst>
              <a:ext uri="{FF2B5EF4-FFF2-40B4-BE49-F238E27FC236}">
                <a16:creationId xmlns:a16="http://schemas.microsoft.com/office/drawing/2014/main" id="{3B1387BD-C24F-ACAB-1D2F-B2B3941C028E}"/>
              </a:ext>
            </a:extLst>
          </p:cNvPr>
          <p:cNvSpPr/>
          <p:nvPr/>
        </p:nvSpPr>
        <p:spPr>
          <a:xfrm flipV="1">
            <a:off x="0" y="-1"/>
            <a:ext cx="1169915" cy="4067503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riangle 4">
            <a:extLst>
              <a:ext uri="{FF2B5EF4-FFF2-40B4-BE49-F238E27FC236}">
                <a16:creationId xmlns:a16="http://schemas.microsoft.com/office/drawing/2014/main" id="{E4B20331-8514-11F3-9D51-D5BC61CB256D}"/>
              </a:ext>
            </a:extLst>
          </p:cNvPr>
          <p:cNvSpPr/>
          <p:nvPr/>
        </p:nvSpPr>
        <p:spPr>
          <a:xfrm flipH="1">
            <a:off x="9579428" y="-2225265"/>
            <a:ext cx="2612571" cy="9083266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C48D84-8B56-3178-68C9-99898C0828D6}"/>
              </a:ext>
            </a:extLst>
          </p:cNvPr>
          <p:cNvSpPr txBox="1"/>
          <p:nvPr/>
        </p:nvSpPr>
        <p:spPr>
          <a:xfrm>
            <a:off x="1169915" y="290286"/>
            <a:ext cx="9792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D41F26"/>
                </a:solidFill>
              </a:rPr>
              <a:t>Programming and Automation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8E7F71-500D-59E0-6800-EFD07F7C4411}"/>
              </a:ext>
            </a:extLst>
          </p:cNvPr>
          <p:cNvSpPr txBox="1"/>
          <p:nvPr/>
        </p:nvSpPr>
        <p:spPr>
          <a:xfrm rot="17167862">
            <a:off x="7924843" y="3908392"/>
            <a:ext cx="55268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Programming and Automation</a:t>
            </a:r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ECF3088A-84EC-2CF9-7779-5309E9C03A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CA2C8-72A9-4F4B-98E3-81A972FFABD8}" type="datetime1">
              <a:rPr lang="en-US" smtClean="0"/>
              <a:t>10/27/2025</a:t>
            </a:fld>
            <a:endParaRPr lang="en-US" dirty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E46B01B0-FB39-AE9C-8DFA-37E7EF242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17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55DE7C3-4140-4B65-BFBF-36501EA5BEB6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2825" t="6441" r="4712" b="11589"/>
          <a:stretch/>
        </p:blipFill>
        <p:spPr>
          <a:xfrm>
            <a:off x="1580903" y="1388755"/>
            <a:ext cx="2528831" cy="143781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68E48CC-8A05-4778-BD2C-9A07A7C21B43}"/>
              </a:ext>
            </a:extLst>
          </p:cNvPr>
          <p:cNvSpPr txBox="1"/>
          <p:nvPr/>
        </p:nvSpPr>
        <p:spPr>
          <a:xfrm>
            <a:off x="4109734" y="1457892"/>
            <a:ext cx="2977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MATLAB (Released in 2024)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C7BC82-0BFF-4B87-8741-B927FB529760}"/>
              </a:ext>
            </a:extLst>
          </p:cNvPr>
          <p:cNvSpPr txBox="1"/>
          <p:nvPr/>
        </p:nvSpPr>
        <p:spPr>
          <a:xfrm>
            <a:off x="4103818" y="1866551"/>
            <a:ext cx="29104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Diagnostic Signal vs. Time</a:t>
            </a:r>
          </a:p>
        </p:txBody>
      </p:sp>
      <p:pic>
        <p:nvPicPr>
          <p:cNvPr id="17" name="图片 9">
            <a:extLst>
              <a:ext uri="{FF2B5EF4-FFF2-40B4-BE49-F238E27FC236}">
                <a16:creationId xmlns:a16="http://schemas.microsoft.com/office/drawing/2014/main" id="{CF8299A3-975A-4869-9E33-A48A2F94D2DC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467" t="10170" r="8718" b="12264"/>
          <a:stretch/>
        </p:blipFill>
        <p:spPr>
          <a:xfrm>
            <a:off x="4105103" y="2815499"/>
            <a:ext cx="2743201" cy="1814602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52D46473-C896-477A-B3E0-5A0D3DDE0050}"/>
              </a:ext>
            </a:extLst>
          </p:cNvPr>
          <p:cNvSpPr txBox="1"/>
          <p:nvPr/>
        </p:nvSpPr>
        <p:spPr>
          <a:xfrm>
            <a:off x="1519447" y="3223766"/>
            <a:ext cx="2977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MATLAB (Released in 2018)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5978F46-EE1F-4A73-87C9-9E791EC5E99C}"/>
              </a:ext>
            </a:extLst>
          </p:cNvPr>
          <p:cNvSpPr txBox="1"/>
          <p:nvPr/>
        </p:nvSpPr>
        <p:spPr>
          <a:xfrm>
            <a:off x="1576319" y="3513723"/>
            <a:ext cx="29104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	3D Ray Tracing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4127939B-CF01-4E9C-A083-23E11CF5DFA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33523" y="4184623"/>
            <a:ext cx="1485031" cy="1780888"/>
          </a:xfrm>
          <a:prstGeom prst="rect">
            <a:avLst/>
          </a:prstGeom>
        </p:spPr>
      </p:pic>
      <p:pic>
        <p:nvPicPr>
          <p:cNvPr id="24" name="image12.png" descr="A diagram of a system&#10;&#10;Description automatically generated">
            <a:extLst>
              <a:ext uri="{FF2B5EF4-FFF2-40B4-BE49-F238E27FC236}">
                <a16:creationId xmlns:a16="http://schemas.microsoft.com/office/drawing/2014/main" id="{2AF01477-AE88-4873-9FCC-5A020A3E93CF}"/>
              </a:ext>
            </a:extLst>
          </p:cNvPr>
          <p:cNvPicPr/>
          <p:nvPr/>
        </p:nvPicPr>
        <p:blipFill rotWithShape="1">
          <a:blip r:embed="rId10"/>
          <a:srcRect l="54659" t="14294"/>
          <a:stretch/>
        </p:blipFill>
        <p:spPr>
          <a:xfrm>
            <a:off x="2272622" y="4652886"/>
            <a:ext cx="1920383" cy="1287186"/>
          </a:xfrm>
          <a:prstGeom prst="rect">
            <a:avLst/>
          </a:prstGeom>
          <a:ln/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C42C910A-9BF7-4F9A-97DB-6CFE787EBE77}"/>
              </a:ext>
            </a:extLst>
          </p:cNvPr>
          <p:cNvSpPr txBox="1"/>
          <p:nvPr/>
        </p:nvSpPr>
        <p:spPr>
          <a:xfrm>
            <a:off x="4229073" y="4650148"/>
            <a:ext cx="29775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LABVIEW + PYTHON (Released in 2025)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5DFEBE4-5476-4462-9DC3-1CB9D46C80D0}"/>
              </a:ext>
            </a:extLst>
          </p:cNvPr>
          <p:cNvSpPr txBox="1"/>
          <p:nvPr/>
        </p:nvSpPr>
        <p:spPr>
          <a:xfrm>
            <a:off x="4262614" y="5293067"/>
            <a:ext cx="29104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Diagnostic Auto-Calibration and Control</a:t>
            </a:r>
          </a:p>
        </p:txBody>
      </p:sp>
      <p:pic>
        <p:nvPicPr>
          <p:cNvPr id="8" name="Avalanche_envolution,Bz=1.73">
            <a:hlinkClick r:id="" action="ppaction://media"/>
            <a:extLst>
              <a:ext uri="{FF2B5EF4-FFF2-40B4-BE49-F238E27FC236}">
                <a16:creationId xmlns:a16="http://schemas.microsoft.com/office/drawing/2014/main" id="{B82E9726-1AC1-43B2-B5F6-94AE6BBAA036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7341496" y="2250508"/>
            <a:ext cx="2941837" cy="2206378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0F58A693-E2AD-45D5-9FAE-EAB61EF7D78C}"/>
              </a:ext>
            </a:extLst>
          </p:cNvPr>
          <p:cNvSpPr txBox="1"/>
          <p:nvPr/>
        </p:nvSpPr>
        <p:spPr>
          <a:xfrm>
            <a:off x="7498088" y="1653176"/>
            <a:ext cx="2977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MATLAB (Released in 2018)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AD7C322-AFC4-477C-A811-B5EE2C7B4530}"/>
              </a:ext>
            </a:extLst>
          </p:cNvPr>
          <p:cNvSpPr txBox="1"/>
          <p:nvPr/>
        </p:nvSpPr>
        <p:spPr>
          <a:xfrm>
            <a:off x="7492172" y="2061835"/>
            <a:ext cx="3228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Velocity distribution vs. Time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DBB63F-3202-B842-1EC7-1784618DB429}"/>
              </a:ext>
            </a:extLst>
          </p:cNvPr>
          <p:cNvSpPr txBox="1"/>
          <p:nvPr/>
        </p:nvSpPr>
        <p:spPr>
          <a:xfrm>
            <a:off x="2758178" y="6161066"/>
            <a:ext cx="64972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1.3D </a:t>
            </a:r>
            <a:r>
              <a:rPr lang="en-US" altLang="zh-CN" sz="1200" dirty="0"/>
              <a:t>ray-tracing : </a:t>
            </a:r>
            <a:r>
              <a:rPr lang="en-US" altLang="zh-CN" sz="1200" dirty="0">
                <a:hlinkClick r:id="rId12"/>
              </a:rPr>
              <a:t>https://git.lug.ustc.edu.cn/XuXinhang/ray-tracing3d.git</a:t>
            </a:r>
            <a:endParaRPr lang="en-US" altLang="zh-CN" sz="1200" dirty="0"/>
          </a:p>
          <a:p>
            <a:r>
              <a:rPr lang="en-US" sz="1200" dirty="0"/>
              <a:t>2.Kinetic + synthetic simulation: </a:t>
            </a:r>
            <a:r>
              <a:rPr lang="en-US" sz="1200" dirty="0">
                <a:hlinkClick r:id="rId13"/>
              </a:rPr>
              <a:t>https://git.lug.ustc.edu.cn/XuXinhang/kinetic_simulation.git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5961705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6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video>
              <p:cMediaNode vol="80000">
                <p:cTn id="8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CB95AA-B80A-270F-F59F-AC9F2DD610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riangle 3">
            <a:extLst>
              <a:ext uri="{FF2B5EF4-FFF2-40B4-BE49-F238E27FC236}">
                <a16:creationId xmlns:a16="http://schemas.microsoft.com/office/drawing/2014/main" id="{220DADCC-C1E7-D0DF-CBCB-25960890F97C}"/>
              </a:ext>
            </a:extLst>
          </p:cNvPr>
          <p:cNvSpPr/>
          <p:nvPr/>
        </p:nvSpPr>
        <p:spPr>
          <a:xfrm flipV="1">
            <a:off x="0" y="-1"/>
            <a:ext cx="1169915" cy="4067503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riangle 4">
            <a:extLst>
              <a:ext uri="{FF2B5EF4-FFF2-40B4-BE49-F238E27FC236}">
                <a16:creationId xmlns:a16="http://schemas.microsoft.com/office/drawing/2014/main" id="{080C600A-7B7A-F0DC-34F1-7E0AC3FB29E6}"/>
              </a:ext>
            </a:extLst>
          </p:cNvPr>
          <p:cNvSpPr/>
          <p:nvPr/>
        </p:nvSpPr>
        <p:spPr>
          <a:xfrm flipH="1">
            <a:off x="9579428" y="-2225265"/>
            <a:ext cx="2612571" cy="9083266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BDD40BE-F6F8-6C87-DD17-D3BAE2FDE9EE}"/>
              </a:ext>
            </a:extLst>
          </p:cNvPr>
          <p:cNvSpPr txBox="1"/>
          <p:nvPr/>
        </p:nvSpPr>
        <p:spPr>
          <a:xfrm>
            <a:off x="1169915" y="290286"/>
            <a:ext cx="9792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D41F26"/>
                </a:solidFill>
              </a:rPr>
              <a:t>The Right Skills, The Right Experience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00B959-6BD4-6183-58B6-FB419D74ED11}"/>
              </a:ext>
            </a:extLst>
          </p:cNvPr>
          <p:cNvSpPr txBox="1"/>
          <p:nvPr/>
        </p:nvSpPr>
        <p:spPr>
          <a:xfrm rot="17167862">
            <a:off x="7924843" y="3908392"/>
            <a:ext cx="55268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The Right Skills, The Right Experience</a:t>
            </a:r>
          </a:p>
        </p:txBody>
      </p:sp>
      <p:sp>
        <p:nvSpPr>
          <p:cNvPr id="3" name="Parallelogram 2">
            <a:extLst>
              <a:ext uri="{FF2B5EF4-FFF2-40B4-BE49-F238E27FC236}">
                <a16:creationId xmlns:a16="http://schemas.microsoft.com/office/drawing/2014/main" id="{450E122A-FC67-711A-1708-3940A32B3666}"/>
              </a:ext>
            </a:extLst>
          </p:cNvPr>
          <p:cNvSpPr/>
          <p:nvPr/>
        </p:nvSpPr>
        <p:spPr>
          <a:xfrm>
            <a:off x="1361983" y="1435973"/>
            <a:ext cx="9039317" cy="418743"/>
          </a:xfrm>
          <a:prstGeom prst="parallelogram">
            <a:avLst>
              <a:gd name="adj" fmla="val 28060"/>
            </a:avLst>
          </a:prstGeom>
          <a:solidFill>
            <a:srgbClr val="D41F26">
              <a:alpha val="34758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Ph.D. in Plasma Physics in 2023  + 2 Year Postdoc (UC Davis)</a:t>
            </a:r>
          </a:p>
        </p:txBody>
      </p:sp>
      <p:sp>
        <p:nvSpPr>
          <p:cNvPr id="7" name="Parallelogram 6">
            <a:extLst>
              <a:ext uri="{FF2B5EF4-FFF2-40B4-BE49-F238E27FC236}">
                <a16:creationId xmlns:a16="http://schemas.microsoft.com/office/drawing/2014/main" id="{83C5800A-3269-A25D-31B5-C7808AA55716}"/>
              </a:ext>
            </a:extLst>
          </p:cNvPr>
          <p:cNvSpPr/>
          <p:nvPr/>
        </p:nvSpPr>
        <p:spPr>
          <a:xfrm>
            <a:off x="1169915" y="2033750"/>
            <a:ext cx="9039318" cy="418743"/>
          </a:xfrm>
          <a:prstGeom prst="parallelogram">
            <a:avLst>
              <a:gd name="adj" fmla="val 28060"/>
            </a:avLst>
          </a:prstGeom>
          <a:solidFill>
            <a:srgbClr val="D41F26">
              <a:alpha val="34758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9 Years Experience in Fusion Physics and Magnetized Plasma Research</a:t>
            </a:r>
          </a:p>
        </p:txBody>
      </p:sp>
      <p:sp>
        <p:nvSpPr>
          <p:cNvPr id="8" name="Parallelogram 7">
            <a:extLst>
              <a:ext uri="{FF2B5EF4-FFF2-40B4-BE49-F238E27FC236}">
                <a16:creationId xmlns:a16="http://schemas.microsoft.com/office/drawing/2014/main" id="{5AAF3225-67D9-B237-4F23-D649BC4D2459}"/>
              </a:ext>
            </a:extLst>
          </p:cNvPr>
          <p:cNvSpPr/>
          <p:nvPr/>
        </p:nvSpPr>
        <p:spPr>
          <a:xfrm>
            <a:off x="1034010" y="2647052"/>
            <a:ext cx="9039318" cy="418743"/>
          </a:xfrm>
          <a:prstGeom prst="parallelogram">
            <a:avLst>
              <a:gd name="adj" fmla="val 28060"/>
            </a:avLst>
          </a:prstGeom>
          <a:solidFill>
            <a:srgbClr val="D41F26">
              <a:alpha val="34758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Success on Plasma Physics Model Development and Experimental Validation</a:t>
            </a:r>
          </a:p>
        </p:txBody>
      </p:sp>
      <p:sp>
        <p:nvSpPr>
          <p:cNvPr id="10" name="Parallelogram 9">
            <a:extLst>
              <a:ext uri="{FF2B5EF4-FFF2-40B4-BE49-F238E27FC236}">
                <a16:creationId xmlns:a16="http://schemas.microsoft.com/office/drawing/2014/main" id="{CF9FA4B0-FF4F-7C77-C9A4-BC3BD03113AB}"/>
              </a:ext>
            </a:extLst>
          </p:cNvPr>
          <p:cNvSpPr/>
          <p:nvPr/>
        </p:nvSpPr>
        <p:spPr>
          <a:xfrm>
            <a:off x="855013" y="3260354"/>
            <a:ext cx="9039318" cy="636237"/>
          </a:xfrm>
          <a:prstGeom prst="parallelogram">
            <a:avLst>
              <a:gd name="adj" fmla="val 28060"/>
            </a:avLst>
          </a:prstGeom>
          <a:solidFill>
            <a:srgbClr val="D41F26">
              <a:alpha val="34758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Multidisciplinary Research Activities: Plasma Physics, Diagnostic Hardware, Microwave Technology, Laser Development</a:t>
            </a:r>
          </a:p>
        </p:txBody>
      </p:sp>
      <p:sp>
        <p:nvSpPr>
          <p:cNvPr id="13" name="Parallelogram 12">
            <a:extLst>
              <a:ext uri="{FF2B5EF4-FFF2-40B4-BE49-F238E27FC236}">
                <a16:creationId xmlns:a16="http://schemas.microsoft.com/office/drawing/2014/main" id="{E34067DB-C6B0-DDE4-8A43-683B81225F2E}"/>
              </a:ext>
            </a:extLst>
          </p:cNvPr>
          <p:cNvSpPr/>
          <p:nvPr/>
        </p:nvSpPr>
        <p:spPr>
          <a:xfrm>
            <a:off x="659442" y="4077031"/>
            <a:ext cx="9039318" cy="566854"/>
          </a:xfrm>
          <a:prstGeom prst="parallelogram">
            <a:avLst>
              <a:gd name="adj" fmla="val 28060"/>
            </a:avLst>
          </a:prstGeom>
          <a:solidFill>
            <a:srgbClr val="D41F26">
              <a:alpha val="34758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5 Years Team Working Experience and Qualified Communication Skill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(Public Science Facility and Academic Research Group)</a:t>
            </a:r>
          </a:p>
        </p:txBody>
      </p:sp>
      <p:sp>
        <p:nvSpPr>
          <p:cNvPr id="14" name="Parallelogram 13">
            <a:extLst>
              <a:ext uri="{FF2B5EF4-FFF2-40B4-BE49-F238E27FC236}">
                <a16:creationId xmlns:a16="http://schemas.microsoft.com/office/drawing/2014/main" id="{9074C278-6E57-92C4-8C61-A144E685A07A}"/>
              </a:ext>
            </a:extLst>
          </p:cNvPr>
          <p:cNvSpPr/>
          <p:nvPr/>
        </p:nvSpPr>
        <p:spPr>
          <a:xfrm>
            <a:off x="457976" y="4819653"/>
            <a:ext cx="9039318" cy="602374"/>
          </a:xfrm>
          <a:prstGeom prst="parallelogram">
            <a:avLst>
              <a:gd name="adj" fmla="val 28060"/>
            </a:avLst>
          </a:prstGeom>
          <a:solidFill>
            <a:srgbClr val="D41F26">
              <a:alpha val="34758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Model Development, Data Interpretation, Automation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(MATLAB primary,   Python) </a:t>
            </a:r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F94FC613-3533-B9F1-6F01-AB13ACC8FF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37BD3-8F53-3740-A9F4-B131F199A144}" type="datetime1">
              <a:rPr lang="en-US" smtClean="0"/>
              <a:t>10/27/2025</a:t>
            </a:fld>
            <a:endParaRPr lang="en-US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4AF6AB90-FB2C-FDE8-735C-1BC4EB719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9723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21D63F-5ED8-D9CC-DE59-DFF89FE7B4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riangle 3">
            <a:extLst>
              <a:ext uri="{FF2B5EF4-FFF2-40B4-BE49-F238E27FC236}">
                <a16:creationId xmlns:a16="http://schemas.microsoft.com/office/drawing/2014/main" id="{97A2B2A9-9FB2-2BE0-2CAF-A06A43465771}"/>
              </a:ext>
            </a:extLst>
          </p:cNvPr>
          <p:cNvSpPr/>
          <p:nvPr/>
        </p:nvSpPr>
        <p:spPr>
          <a:xfrm flipV="1">
            <a:off x="0" y="-1"/>
            <a:ext cx="1169915" cy="4067503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riangle 4">
            <a:extLst>
              <a:ext uri="{FF2B5EF4-FFF2-40B4-BE49-F238E27FC236}">
                <a16:creationId xmlns:a16="http://schemas.microsoft.com/office/drawing/2014/main" id="{0A465F95-3FED-3914-CC2A-4F9B1B6479F4}"/>
              </a:ext>
            </a:extLst>
          </p:cNvPr>
          <p:cNvSpPr/>
          <p:nvPr/>
        </p:nvSpPr>
        <p:spPr>
          <a:xfrm flipH="1">
            <a:off x="9579428" y="-2225265"/>
            <a:ext cx="2612571" cy="9083266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2C061C3-A5FC-030F-ADD4-3FC784B2C205}"/>
              </a:ext>
            </a:extLst>
          </p:cNvPr>
          <p:cNvSpPr txBox="1"/>
          <p:nvPr/>
        </p:nvSpPr>
        <p:spPr>
          <a:xfrm>
            <a:off x="1169915" y="290286"/>
            <a:ext cx="971618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rgbClr val="D41F26"/>
                </a:solidFill>
              </a:rPr>
              <a:t>Education and Research Activities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0E653D3-469F-DDD8-7450-873181BF231B}"/>
              </a:ext>
            </a:extLst>
          </p:cNvPr>
          <p:cNvSpPr txBox="1"/>
          <p:nvPr/>
        </p:nvSpPr>
        <p:spPr>
          <a:xfrm rot="17167862">
            <a:off x="8680281" y="4383120"/>
            <a:ext cx="37092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Self Introduction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939547F-299F-CF37-2052-EAD8932CFEC5}"/>
              </a:ext>
            </a:extLst>
          </p:cNvPr>
          <p:cNvCxnSpPr>
            <a:cxnSpLocks/>
            <a:stCxn id="7" idx="4"/>
          </p:cNvCxnSpPr>
          <p:nvPr/>
        </p:nvCxnSpPr>
        <p:spPr>
          <a:xfrm>
            <a:off x="1496291" y="1602797"/>
            <a:ext cx="0" cy="411220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3AC788D9-4170-6575-29CC-E4EEC43CD0D3}"/>
              </a:ext>
            </a:extLst>
          </p:cNvPr>
          <p:cNvSpPr/>
          <p:nvPr/>
        </p:nvSpPr>
        <p:spPr>
          <a:xfrm>
            <a:off x="1369003" y="1348221"/>
            <a:ext cx="254576" cy="254576"/>
          </a:xfrm>
          <a:prstGeom prst="ellipse">
            <a:avLst/>
          </a:prstGeom>
          <a:solidFill>
            <a:srgbClr val="D41F26"/>
          </a:solidFill>
          <a:ln w="31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CF3E8C0-ACD5-8788-F220-E10C31CE3287}"/>
              </a:ext>
            </a:extLst>
          </p:cNvPr>
          <p:cNvSpPr txBox="1"/>
          <p:nvPr/>
        </p:nvSpPr>
        <p:spPr>
          <a:xfrm>
            <a:off x="1750867" y="1275454"/>
            <a:ext cx="81560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2016 – 2023	University of Science and Technology of China, 	EAST 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D4B4148-5A21-A3B6-BA71-69C14DF8FD3C}"/>
              </a:ext>
            </a:extLst>
          </p:cNvPr>
          <p:cNvSpPr/>
          <p:nvPr/>
        </p:nvSpPr>
        <p:spPr>
          <a:xfrm>
            <a:off x="1369003" y="3507556"/>
            <a:ext cx="254576" cy="254576"/>
          </a:xfrm>
          <a:prstGeom prst="ellipse">
            <a:avLst/>
          </a:prstGeom>
          <a:solidFill>
            <a:srgbClr val="D41F26"/>
          </a:solidFill>
          <a:ln w="31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4AE4A70-21AB-AC53-BD37-30C2416B2F71}"/>
              </a:ext>
            </a:extLst>
          </p:cNvPr>
          <p:cNvSpPr txBox="1"/>
          <p:nvPr/>
        </p:nvSpPr>
        <p:spPr>
          <a:xfrm>
            <a:off x="1750867" y="3434791"/>
            <a:ext cx="75458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2023 – 2025	University of California at Davis,   NSTX-Upgrade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F713E75-6319-79C8-8267-6BE56FC27988}"/>
              </a:ext>
            </a:extLst>
          </p:cNvPr>
          <p:cNvGrpSpPr/>
          <p:nvPr/>
        </p:nvGrpSpPr>
        <p:grpSpPr>
          <a:xfrm>
            <a:off x="272741" y="4470825"/>
            <a:ext cx="955262" cy="1246495"/>
            <a:chOff x="260437" y="4198453"/>
            <a:chExt cx="955262" cy="1246495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7A27FF7-3CD0-E2F9-E0C3-1CCC3930A5BE}"/>
                </a:ext>
              </a:extLst>
            </p:cNvPr>
            <p:cNvSpPr txBox="1"/>
            <p:nvPr/>
          </p:nvSpPr>
          <p:spPr>
            <a:xfrm>
              <a:off x="440551" y="4198453"/>
              <a:ext cx="595035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b="1" dirty="0">
                  <a:solidFill>
                    <a:srgbClr val="D41F26"/>
                  </a:solidFill>
                </a:rPr>
                <a:t>9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FAB04AE-E548-2812-4F0B-91F84961B31A}"/>
                </a:ext>
              </a:extLst>
            </p:cNvPr>
            <p:cNvSpPr txBox="1"/>
            <p:nvPr/>
          </p:nvSpPr>
          <p:spPr>
            <a:xfrm>
              <a:off x="260437" y="4983283"/>
              <a:ext cx="95526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solidFill>
                    <a:srgbClr val="D41F26"/>
                  </a:solidFill>
                </a:rPr>
                <a:t>Years</a:t>
              </a:r>
            </a:p>
          </p:txBody>
        </p:sp>
      </p:grpSp>
      <p:sp>
        <p:nvSpPr>
          <p:cNvPr id="25" name="Date Placeholder 24">
            <a:extLst>
              <a:ext uri="{FF2B5EF4-FFF2-40B4-BE49-F238E27FC236}">
                <a16:creationId xmlns:a16="http://schemas.microsoft.com/office/drawing/2014/main" id="{E85A6971-48B9-FECE-6008-21ACFAFD5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35549-AE86-EC43-9A92-469E139D5D21}" type="datetime1">
              <a:rPr lang="en-US" smtClean="0"/>
              <a:t>10/27/2025</a:t>
            </a:fld>
            <a:endParaRPr lang="en-US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FEEB95D5-0912-8E5E-F1B2-6B9742098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1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D79CC9C-2F70-4195-B6B0-DC48D64742F4}"/>
              </a:ext>
            </a:extLst>
          </p:cNvPr>
          <p:cNvSpPr txBox="1"/>
          <p:nvPr/>
        </p:nvSpPr>
        <p:spPr>
          <a:xfrm>
            <a:off x="1944693" y="2587849"/>
            <a:ext cx="87510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(1) Plasma theory model development, (2) Diagnostics development and application, </a:t>
            </a:r>
          </a:p>
          <a:p>
            <a:r>
              <a:rPr lang="en-US" dirty="0"/>
              <a:t>(3) Physics campaign and data interpretation, (4) Model validation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1F31566-7E41-4827-BCA9-AC03A1AC7C43}"/>
              </a:ext>
            </a:extLst>
          </p:cNvPr>
          <p:cNvSpPr/>
          <p:nvPr/>
        </p:nvSpPr>
        <p:spPr>
          <a:xfrm>
            <a:off x="1949969" y="1627141"/>
            <a:ext cx="815607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Ph.D. Major in Plasma Physics</a:t>
            </a:r>
          </a:p>
          <a:p>
            <a:r>
              <a:rPr lang="en-US" dirty="0"/>
              <a:t>Dissertation Title: Numerical Study of the Kinetic Evolution of Non-thermal Electrons in Tokamak and its Influence on Cyclotron Radiation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D665710-325A-4A21-86C1-7DE02AF87D41}"/>
              </a:ext>
            </a:extLst>
          </p:cNvPr>
          <p:cNvSpPr/>
          <p:nvPr/>
        </p:nvSpPr>
        <p:spPr>
          <a:xfrm>
            <a:off x="1944693" y="3744336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Postdoc,  Spherical Tokamak Physics Study and Diagnostics Development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AC0310-0364-4F5E-8D40-44B1C2F9C794}"/>
              </a:ext>
            </a:extLst>
          </p:cNvPr>
          <p:cNvSpPr/>
          <p:nvPr/>
        </p:nvSpPr>
        <p:spPr>
          <a:xfrm>
            <a:off x="1944693" y="4450178"/>
            <a:ext cx="654439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dirty="0"/>
              <a:t>(1) Laser-based and microwave-based diagnostics development</a:t>
            </a:r>
          </a:p>
          <a:p>
            <a:pPr fontAlgn="base"/>
            <a:r>
              <a:rPr lang="en-US" dirty="0"/>
              <a:t>(2) Young research mentoring and training program</a:t>
            </a:r>
          </a:p>
        </p:txBody>
      </p:sp>
    </p:spTree>
    <p:extLst>
      <p:ext uri="{BB962C8B-B14F-4D97-AF65-F5344CB8AC3E}">
        <p14:creationId xmlns:p14="http://schemas.microsoft.com/office/powerpoint/2010/main" val="12205255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85E699-454D-421C-7C5C-E94E814D1A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ichmond BC | Tourism info about Richmond BC">
            <a:extLst>
              <a:ext uri="{FF2B5EF4-FFF2-40B4-BE49-F238E27FC236}">
                <a16:creationId xmlns:a16="http://schemas.microsoft.com/office/drawing/2014/main" id="{98BF18DC-8DDE-B261-5C07-DC65DAB6142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5158" b="19480"/>
          <a:stretch>
            <a:fillRect/>
          </a:stretch>
        </p:blipFill>
        <p:spPr bwMode="auto">
          <a:xfrm>
            <a:off x="0" y="-28511"/>
            <a:ext cx="12192000" cy="6886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riangle 3">
            <a:extLst>
              <a:ext uri="{FF2B5EF4-FFF2-40B4-BE49-F238E27FC236}">
                <a16:creationId xmlns:a16="http://schemas.microsoft.com/office/drawing/2014/main" id="{3B1387BD-C24F-ACAB-1D2F-B2B3941C028E}"/>
              </a:ext>
            </a:extLst>
          </p:cNvPr>
          <p:cNvSpPr/>
          <p:nvPr/>
        </p:nvSpPr>
        <p:spPr>
          <a:xfrm flipV="1">
            <a:off x="0" y="-1"/>
            <a:ext cx="1169915" cy="4067503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riangle 4">
            <a:extLst>
              <a:ext uri="{FF2B5EF4-FFF2-40B4-BE49-F238E27FC236}">
                <a16:creationId xmlns:a16="http://schemas.microsoft.com/office/drawing/2014/main" id="{E4B20331-8514-11F3-9D51-D5BC61CB256D}"/>
              </a:ext>
            </a:extLst>
          </p:cNvPr>
          <p:cNvSpPr/>
          <p:nvPr/>
        </p:nvSpPr>
        <p:spPr>
          <a:xfrm flipH="1">
            <a:off x="9579428" y="-2225265"/>
            <a:ext cx="2612571" cy="9083266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ECF3088A-84EC-2CF9-7779-5309E9C03A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CA2C8-72A9-4F4B-98E3-81A972FFABD8}" type="datetime1">
              <a:rPr lang="en-US" smtClean="0"/>
              <a:t>10/27/2025</a:t>
            </a:fld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DE2F584-A209-E8E1-1E63-50D4ED89AD82}"/>
              </a:ext>
            </a:extLst>
          </p:cNvPr>
          <p:cNvSpPr txBox="1"/>
          <p:nvPr/>
        </p:nvSpPr>
        <p:spPr>
          <a:xfrm>
            <a:off x="4459266" y="245510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0E98AB-E142-FB7C-3235-F56709348E47}"/>
              </a:ext>
            </a:extLst>
          </p:cNvPr>
          <p:cNvSpPr txBox="1"/>
          <p:nvPr/>
        </p:nvSpPr>
        <p:spPr>
          <a:xfrm>
            <a:off x="838200" y="1840480"/>
            <a:ext cx="9796397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 i="0" dirty="0">
                <a:solidFill>
                  <a:schemeClr val="bg1"/>
                </a:solidFill>
                <a:effectLst/>
                <a:latin typeface="quote-cjk-patch"/>
              </a:rPr>
              <a:t>"I am excited by the prospect of contributing to </a:t>
            </a:r>
            <a:r>
              <a:rPr lang="en-US" altLang="zh-CN" sz="4000" b="1" i="0" dirty="0">
                <a:solidFill>
                  <a:schemeClr val="bg1"/>
                </a:solidFill>
                <a:effectLst/>
                <a:latin typeface="quote-cjk-patch"/>
              </a:rPr>
              <a:t>new fusion future</a:t>
            </a:r>
            <a:r>
              <a:rPr lang="en-US" sz="4000" b="1" i="0" dirty="0">
                <a:solidFill>
                  <a:schemeClr val="bg1"/>
                </a:solidFill>
                <a:effectLst/>
                <a:latin typeface="quote-cjk-patch"/>
              </a:rPr>
              <a:t>."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39EC9E-6F88-1899-1091-66C0E0419338}"/>
              </a:ext>
            </a:extLst>
          </p:cNvPr>
          <p:cNvSpPr txBox="1"/>
          <p:nvPr/>
        </p:nvSpPr>
        <p:spPr>
          <a:xfrm>
            <a:off x="5110619" y="4585969"/>
            <a:ext cx="4577294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800" b="1" i="0" dirty="0">
                <a:solidFill>
                  <a:schemeClr val="bg1"/>
                </a:solidFill>
                <a:effectLst/>
                <a:latin typeface="quote-cjk-patch"/>
              </a:rPr>
              <a:t>Xinhang Xu</a:t>
            </a:r>
          </a:p>
          <a:p>
            <a:pPr algn="r"/>
            <a:r>
              <a:rPr lang="en-US" sz="2800" dirty="0">
                <a:solidFill>
                  <a:srgbClr val="FFFF0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xihxu@ucdavis.edu</a:t>
            </a:r>
            <a:endParaRPr lang="en-US" sz="2800" dirty="0">
              <a:solidFill>
                <a:schemeClr val="bg1"/>
              </a:solidFill>
            </a:endParaRPr>
          </a:p>
          <a:p>
            <a:pPr algn="r"/>
            <a:r>
              <a:rPr lang="en-US" sz="2800" dirty="0">
                <a:solidFill>
                  <a:srgbClr val="FFFF00"/>
                </a:solidFill>
              </a:rPr>
              <a:t>xuxh@mail.ustc.edu.cn</a:t>
            </a:r>
          </a:p>
          <a:p>
            <a:pPr algn="r"/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1028" name="Picture 4" descr="White Maple Leaf On A Red Background The Symbol Of Canada ...">
            <a:extLst>
              <a:ext uri="{FF2B5EF4-FFF2-40B4-BE49-F238E27FC236}">
                <a16:creationId xmlns:a16="http://schemas.microsoft.com/office/drawing/2014/main" id="{15502137-7DE5-C346-6ADB-1E0FD12437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FF000B"/>
              </a:clrFrom>
              <a:clrTo>
                <a:srgbClr val="FF000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73998" y="4503473"/>
            <a:ext cx="2218002" cy="2218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51188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4063DF-D4FB-BB41-D36C-4C51ED1C84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0B098C93-1A13-484F-B948-EB79E7B982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8765" r="53208"/>
          <a:stretch/>
        </p:blipFill>
        <p:spPr>
          <a:xfrm>
            <a:off x="3169227" y="2234608"/>
            <a:ext cx="2348041" cy="340673"/>
          </a:xfrm>
          <a:prstGeom prst="rect">
            <a:avLst/>
          </a:prstGeom>
        </p:spPr>
      </p:pic>
      <p:sp>
        <p:nvSpPr>
          <p:cNvPr id="4" name="Triangle 3">
            <a:extLst>
              <a:ext uri="{FF2B5EF4-FFF2-40B4-BE49-F238E27FC236}">
                <a16:creationId xmlns:a16="http://schemas.microsoft.com/office/drawing/2014/main" id="{929FE227-EE31-D4E4-6BA5-489D3719BB6B}"/>
              </a:ext>
            </a:extLst>
          </p:cNvPr>
          <p:cNvSpPr/>
          <p:nvPr/>
        </p:nvSpPr>
        <p:spPr>
          <a:xfrm flipV="1">
            <a:off x="0" y="-1"/>
            <a:ext cx="1169915" cy="4067503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riangle 4">
            <a:extLst>
              <a:ext uri="{FF2B5EF4-FFF2-40B4-BE49-F238E27FC236}">
                <a16:creationId xmlns:a16="http://schemas.microsoft.com/office/drawing/2014/main" id="{BDE8340E-4A7E-D98F-99F5-62B6EFE1956F}"/>
              </a:ext>
            </a:extLst>
          </p:cNvPr>
          <p:cNvSpPr/>
          <p:nvPr/>
        </p:nvSpPr>
        <p:spPr>
          <a:xfrm flipH="1">
            <a:off x="9579428" y="-2225265"/>
            <a:ext cx="2612571" cy="9083266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1BF8B3-B308-1758-9B71-5B837E63D551}"/>
              </a:ext>
            </a:extLst>
          </p:cNvPr>
          <p:cNvSpPr txBox="1"/>
          <p:nvPr/>
        </p:nvSpPr>
        <p:spPr>
          <a:xfrm>
            <a:off x="1169915" y="290286"/>
            <a:ext cx="979249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D41F26"/>
                </a:solidFill>
              </a:rPr>
              <a:t>Research Activities: </a:t>
            </a:r>
          </a:p>
          <a:p>
            <a:r>
              <a:rPr lang="en-US" sz="2400" b="1" dirty="0"/>
              <a:t>Non-Thermal Electron Confinement with Magnetic Perturbations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D16DCA7-EA1A-4ACC-AA7F-8C38A4703323}"/>
              </a:ext>
            </a:extLst>
          </p:cNvPr>
          <p:cNvSpPr txBox="1"/>
          <p:nvPr/>
        </p:nvSpPr>
        <p:spPr>
          <a:xfrm rot="17167862">
            <a:off x="8468012" y="3836887"/>
            <a:ext cx="49262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Plasma Theory and Experimental Study (2/4)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FC5CC4C-DFA2-E77B-EF7B-236C07908C1F}"/>
              </a:ext>
            </a:extLst>
          </p:cNvPr>
          <p:cNvSpPr txBox="1"/>
          <p:nvPr/>
        </p:nvSpPr>
        <p:spPr>
          <a:xfrm>
            <a:off x="346393" y="6001200"/>
            <a:ext cx="26229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i="0" dirty="0">
                <a:solidFill>
                  <a:srgbClr val="0F1115"/>
                </a:solidFill>
                <a:effectLst/>
                <a:latin typeface="quote-cjk-patch"/>
              </a:rPr>
              <a:t>Backgroun</a:t>
            </a:r>
            <a:r>
              <a:rPr lang="en-US" b="1" dirty="0">
                <a:solidFill>
                  <a:srgbClr val="0F1115"/>
                </a:solidFill>
                <a:latin typeface="quote-cjk-patch"/>
              </a:rPr>
              <a:t>d &amp; Motivation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7217969-438E-BF2B-900D-3ECF85413293}"/>
              </a:ext>
            </a:extLst>
          </p:cNvPr>
          <p:cNvSpPr txBox="1"/>
          <p:nvPr/>
        </p:nvSpPr>
        <p:spPr>
          <a:xfrm>
            <a:off x="3649086" y="6001200"/>
            <a:ext cx="26229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i="0" dirty="0">
                <a:solidFill>
                  <a:srgbClr val="0F1115"/>
                </a:solidFill>
                <a:effectLst/>
                <a:latin typeface="quote-cjk-patch"/>
              </a:rPr>
              <a:t>Theory &amp; Model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9C3BA5C-C8BB-C0DC-E0C7-56B0BE3E12E6}"/>
              </a:ext>
            </a:extLst>
          </p:cNvPr>
          <p:cNvCxnSpPr>
            <a:cxnSpLocks/>
          </p:cNvCxnSpPr>
          <p:nvPr/>
        </p:nvCxnSpPr>
        <p:spPr>
          <a:xfrm>
            <a:off x="6812973" y="1507571"/>
            <a:ext cx="0" cy="422474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CD70DC7-8C88-5A0C-C1D5-9727FA5B3290}"/>
              </a:ext>
            </a:extLst>
          </p:cNvPr>
          <p:cNvCxnSpPr>
            <a:cxnSpLocks/>
          </p:cNvCxnSpPr>
          <p:nvPr/>
        </p:nvCxnSpPr>
        <p:spPr>
          <a:xfrm>
            <a:off x="3169227" y="1590699"/>
            <a:ext cx="0" cy="422474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207118E-DAFB-8781-AF3B-45015E6A3FEE}"/>
              </a:ext>
            </a:extLst>
          </p:cNvPr>
          <p:cNvSpPr txBox="1"/>
          <p:nvPr/>
        </p:nvSpPr>
        <p:spPr>
          <a:xfrm>
            <a:off x="7316385" y="5981004"/>
            <a:ext cx="218752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i="0" dirty="0">
                <a:solidFill>
                  <a:srgbClr val="0F1115"/>
                </a:solidFill>
                <a:effectLst/>
                <a:latin typeface="quote-cjk-patch"/>
              </a:rPr>
              <a:t>Experimental Study &amp; Validation</a:t>
            </a:r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8F6A2F85-2C7E-6514-4BD0-62FEDF76C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E68B8-58A5-9B4C-8861-82BC2812F7CC}" type="datetime1">
              <a:rPr lang="en-US" smtClean="0"/>
              <a:t>10/27/2025</a:t>
            </a:fld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A75CAC03-83E8-C02A-8622-D39F38D19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20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86BE1C3-95CC-4DAB-B93F-750A1FD348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2735" y="1859560"/>
            <a:ext cx="2737636" cy="406750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ED687B0A-D248-41BE-BB3D-FDF94C3A9309}"/>
              </a:ext>
            </a:extLst>
          </p:cNvPr>
          <p:cNvSpPr/>
          <p:nvPr/>
        </p:nvSpPr>
        <p:spPr>
          <a:xfrm>
            <a:off x="-58508" y="1436724"/>
            <a:ext cx="35280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How to understand sudden rise ECE emission?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675D5DD-4BEB-441F-8143-2F5E008BFCD2}"/>
              </a:ext>
            </a:extLst>
          </p:cNvPr>
          <p:cNvSpPr/>
          <p:nvPr/>
        </p:nvSpPr>
        <p:spPr>
          <a:xfrm>
            <a:off x="2078893" y="2594708"/>
            <a:ext cx="617415" cy="47673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C8F2B4C-28E1-408A-9043-297E37CCD387}"/>
              </a:ext>
            </a:extLst>
          </p:cNvPr>
          <p:cNvCxnSpPr>
            <a:cxnSpLocks/>
            <a:endCxn id="14" idx="0"/>
          </p:cNvCxnSpPr>
          <p:nvPr/>
        </p:nvCxnSpPr>
        <p:spPr>
          <a:xfrm flipH="1" flipV="1">
            <a:off x="1561553" y="1859560"/>
            <a:ext cx="483426" cy="94416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AC512492-9922-468E-8A9C-31A480E8DE78}"/>
              </a:ext>
            </a:extLst>
          </p:cNvPr>
          <p:cNvSpPr/>
          <p:nvPr/>
        </p:nvSpPr>
        <p:spPr>
          <a:xfrm>
            <a:off x="3254382" y="1700915"/>
            <a:ext cx="1899366" cy="286232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Kinetic simulation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36B59BFA-30BE-4F4E-8CDB-C2E3A4D0D8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047" t="28765" r="376"/>
          <a:stretch/>
        </p:blipFill>
        <p:spPr>
          <a:xfrm>
            <a:off x="3370192" y="2555846"/>
            <a:ext cx="2914524" cy="37633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7B4B6099-AD24-4886-9D98-7C2D5D8418C9}"/>
                  </a:ext>
                </a:extLst>
              </p:cNvPr>
              <p:cNvSpPr txBox="1"/>
              <p:nvPr/>
            </p:nvSpPr>
            <p:spPr>
              <a:xfrm>
                <a:off x="3198588" y="3071445"/>
                <a:ext cx="3520155" cy="13961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50" dirty="0"/>
                  <a:t>C[f]:Fokker-Plank collision operator</a:t>
                </a:r>
              </a:p>
              <a:p>
                <a14:m>
                  <m:oMath xmlns:m="http://schemas.openxmlformats.org/officeDocument/2006/math">
                    <m:f>
                      <m:fPr>
                        <m:ctrlPr>
                          <a:rPr lang="en-US" sz="9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900" i="1">
                            <a:latin typeface="Cambria Math" panose="02040503050406030204" pitchFamily="18" charset="0"/>
                          </a:rPr>
                          <m:t>𝜕</m:t>
                        </m:r>
                      </m:num>
                      <m:den>
                        <m:r>
                          <a:rPr lang="en-US" sz="900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sz="900" i="1">
                            <a:latin typeface="Cambria Math" panose="02040503050406030204" pitchFamily="18" charset="0"/>
                          </a:rPr>
                          <m:t>𝑝</m:t>
                        </m:r>
                      </m:den>
                    </m:f>
                    <m:r>
                      <a:rPr lang="en-US" sz="900" i="1">
                        <a:latin typeface="Cambria Math" panose="02040503050406030204" pitchFamily="18" charset="0"/>
                      </a:rPr>
                      <m:t>⋅</m:t>
                    </m:r>
                    <m:sSub>
                      <m:sSubPr>
                        <m:ctrlPr>
                          <a:rPr lang="en-US" sz="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900" i="1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US" sz="900" i="1">
                            <a:latin typeface="Cambria Math" panose="02040503050406030204" pitchFamily="18" charset="0"/>
                          </a:rPr>
                          <m:t>𝑟𝑎𝑑</m:t>
                        </m:r>
                      </m:sub>
                    </m:sSub>
                    <m:r>
                      <a:rPr lang="en-US" sz="900" i="1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US" sz="1050" dirty="0"/>
                  <a:t>: Radiation damping operator</a:t>
                </a:r>
              </a:p>
              <a:p>
                <a:r>
                  <a:rPr lang="en-US" sz="1050" dirty="0"/>
                  <a:t>D[f]: Electromagnetic wave scattering operator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105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050" i="1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sz="1050" i="1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lang="en-US" sz="105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05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d>
                    <m:r>
                      <a:rPr lang="en-US" sz="1050" i="1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lang="en-US" sz="1050" dirty="0"/>
                  <a:t> Avalanche operator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105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050" i="1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sz="1050" i="1">
                            <a:latin typeface="Cambria Math" panose="02040503050406030204" pitchFamily="18" charset="0"/>
                          </a:rPr>
                          <m:t>𝑇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lang="en-US" sz="105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05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d>
                    <m:r>
                      <a:rPr lang="en-US" sz="1050" i="1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lang="en-US" sz="1050" dirty="0"/>
                  <a:t> electron source with thermal distribution </a:t>
                </a:r>
              </a:p>
              <a:p>
                <a:r>
                  <a:rPr lang="en-US" sz="1050" dirty="0"/>
                  <a:t> </a:t>
                </a:r>
                <a:r>
                  <a:rPr lang="en-US" sz="1050" b="1" dirty="0"/>
                  <a:t>L[f] : Magnetic perturbation loss operator (Harvey model)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7B4B6099-AD24-4886-9D98-7C2D5D8418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98588" y="3071445"/>
                <a:ext cx="3520155" cy="139615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Rectangle 25">
            <a:extLst>
              <a:ext uri="{FF2B5EF4-FFF2-40B4-BE49-F238E27FC236}">
                <a16:creationId xmlns:a16="http://schemas.microsoft.com/office/drawing/2014/main" id="{97549406-ECB8-4741-9E4C-450CFEFEF2B6}"/>
              </a:ext>
            </a:extLst>
          </p:cNvPr>
          <p:cNvSpPr/>
          <p:nvPr/>
        </p:nvSpPr>
        <p:spPr>
          <a:xfrm>
            <a:off x="3225119" y="4332214"/>
            <a:ext cx="28583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synthetic diagnostic module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0A15E88-A9FE-42A2-ADDD-1D8BA7D279A0}"/>
              </a:ext>
            </a:extLst>
          </p:cNvPr>
          <p:cNvSpPr txBox="1"/>
          <p:nvPr/>
        </p:nvSpPr>
        <p:spPr>
          <a:xfrm>
            <a:off x="3245307" y="4764175"/>
            <a:ext cx="35331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Simulate the Electron cyclotron emission based on the electron velocity distribution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474DBA82-58D8-487F-B320-B8E45236910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64167" y="3961498"/>
            <a:ext cx="5076624" cy="1852473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0EC129EC-01DB-43F6-8CF8-F50F8ED3CD6C}"/>
              </a:ext>
            </a:extLst>
          </p:cNvPr>
          <p:cNvSpPr txBox="1"/>
          <p:nvPr/>
        </p:nvSpPr>
        <p:spPr>
          <a:xfrm>
            <a:off x="7095591" y="3739422"/>
            <a:ext cx="44683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Comparison of output parameters with experimental data  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B92EA4D4-47F0-43C2-98FB-4B5C1FA21A6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98452" y="1676032"/>
            <a:ext cx="2207793" cy="2135964"/>
          </a:xfrm>
          <a:prstGeom prst="rect">
            <a:avLst/>
          </a:prstGeom>
        </p:spPr>
      </p:pic>
      <p:sp>
        <p:nvSpPr>
          <p:cNvPr id="33" name="Arrow: Bent 32">
            <a:extLst>
              <a:ext uri="{FF2B5EF4-FFF2-40B4-BE49-F238E27FC236}">
                <a16:creationId xmlns:a16="http://schemas.microsoft.com/office/drawing/2014/main" id="{B510A5AC-A6DC-4050-A3A0-D9E1D8EAD4C3}"/>
              </a:ext>
            </a:extLst>
          </p:cNvPr>
          <p:cNvSpPr/>
          <p:nvPr/>
        </p:nvSpPr>
        <p:spPr>
          <a:xfrm rot="5400000">
            <a:off x="9214825" y="3131443"/>
            <a:ext cx="653689" cy="533693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5521401-F935-4D55-83AC-D32CE08AEFE4}"/>
              </a:ext>
            </a:extLst>
          </p:cNvPr>
          <p:cNvSpPr txBox="1"/>
          <p:nvPr/>
        </p:nvSpPr>
        <p:spPr>
          <a:xfrm>
            <a:off x="6972702" y="1337102"/>
            <a:ext cx="3421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Input data from experiment</a:t>
            </a:r>
          </a:p>
        </p:txBody>
      </p:sp>
      <p:sp>
        <p:nvSpPr>
          <p:cNvPr id="35" name="Rounded Rectangle 26">
            <a:extLst>
              <a:ext uri="{FF2B5EF4-FFF2-40B4-BE49-F238E27FC236}">
                <a16:creationId xmlns:a16="http://schemas.microsoft.com/office/drawing/2014/main" id="{29532EC9-D77C-48DF-B610-C3C723DDAD3E}"/>
              </a:ext>
            </a:extLst>
          </p:cNvPr>
          <p:cNvSpPr/>
          <p:nvPr/>
        </p:nvSpPr>
        <p:spPr>
          <a:xfrm>
            <a:off x="7256030" y="6560613"/>
            <a:ext cx="507574" cy="258145"/>
          </a:xfrm>
          <a:prstGeom prst="roundRect">
            <a:avLst>
              <a:gd name="adj" fmla="val 50000"/>
            </a:avLst>
          </a:prstGeom>
          <a:solidFill>
            <a:srgbClr val="FF0000"/>
          </a:solidFill>
          <a:ln w="6350"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/>
              <a:t>R1</a:t>
            </a:r>
          </a:p>
        </p:txBody>
      </p:sp>
      <p:sp>
        <p:nvSpPr>
          <p:cNvPr id="36" name="Rounded Rectangle 27">
            <a:extLst>
              <a:ext uri="{FF2B5EF4-FFF2-40B4-BE49-F238E27FC236}">
                <a16:creationId xmlns:a16="http://schemas.microsoft.com/office/drawing/2014/main" id="{C2EE7DA4-70F7-41B2-B3B8-0DA06B290211}"/>
              </a:ext>
            </a:extLst>
          </p:cNvPr>
          <p:cNvSpPr/>
          <p:nvPr/>
        </p:nvSpPr>
        <p:spPr>
          <a:xfrm>
            <a:off x="8094540" y="6560612"/>
            <a:ext cx="507574" cy="258145"/>
          </a:xfrm>
          <a:prstGeom prst="roundRect">
            <a:avLst>
              <a:gd name="adj" fmla="val 50000"/>
            </a:avLst>
          </a:prstGeom>
          <a:solidFill>
            <a:srgbClr val="FF0000"/>
          </a:solidFill>
          <a:ln w="6350"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/>
              <a:t>R2</a:t>
            </a:r>
          </a:p>
        </p:txBody>
      </p:sp>
      <p:sp>
        <p:nvSpPr>
          <p:cNvPr id="37" name="Rounded Rectangle 28">
            <a:extLst>
              <a:ext uri="{FF2B5EF4-FFF2-40B4-BE49-F238E27FC236}">
                <a16:creationId xmlns:a16="http://schemas.microsoft.com/office/drawing/2014/main" id="{86AD3AEA-0700-4EEF-89C2-DD3F09809260}"/>
              </a:ext>
            </a:extLst>
          </p:cNvPr>
          <p:cNvSpPr/>
          <p:nvPr/>
        </p:nvSpPr>
        <p:spPr>
          <a:xfrm>
            <a:off x="8937745" y="6560611"/>
            <a:ext cx="507574" cy="258145"/>
          </a:xfrm>
          <a:prstGeom prst="roundRect">
            <a:avLst>
              <a:gd name="adj" fmla="val 50000"/>
            </a:avLst>
          </a:prstGeom>
          <a:solidFill>
            <a:srgbClr val="FF0000"/>
          </a:solidFill>
          <a:ln w="6350"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/>
              <a:t>R3</a:t>
            </a:r>
          </a:p>
        </p:txBody>
      </p:sp>
    </p:spTree>
    <p:extLst>
      <p:ext uri="{BB962C8B-B14F-4D97-AF65-F5344CB8AC3E}">
        <p14:creationId xmlns:p14="http://schemas.microsoft.com/office/powerpoint/2010/main" val="41093529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4063DF-D4FB-BB41-D36C-4C51ED1C84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0B098C93-1A13-484F-B948-EB79E7B982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8765" r="53208"/>
          <a:stretch/>
        </p:blipFill>
        <p:spPr>
          <a:xfrm>
            <a:off x="3169227" y="2234608"/>
            <a:ext cx="2348041" cy="340673"/>
          </a:xfrm>
          <a:prstGeom prst="rect">
            <a:avLst/>
          </a:prstGeom>
        </p:spPr>
      </p:pic>
      <p:sp>
        <p:nvSpPr>
          <p:cNvPr id="4" name="Triangle 3">
            <a:extLst>
              <a:ext uri="{FF2B5EF4-FFF2-40B4-BE49-F238E27FC236}">
                <a16:creationId xmlns:a16="http://schemas.microsoft.com/office/drawing/2014/main" id="{929FE227-EE31-D4E4-6BA5-489D3719BB6B}"/>
              </a:ext>
            </a:extLst>
          </p:cNvPr>
          <p:cNvSpPr/>
          <p:nvPr/>
        </p:nvSpPr>
        <p:spPr>
          <a:xfrm flipV="1">
            <a:off x="0" y="-1"/>
            <a:ext cx="1169915" cy="4067503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riangle 4">
            <a:extLst>
              <a:ext uri="{FF2B5EF4-FFF2-40B4-BE49-F238E27FC236}">
                <a16:creationId xmlns:a16="http://schemas.microsoft.com/office/drawing/2014/main" id="{BDE8340E-4A7E-D98F-99F5-62B6EFE1956F}"/>
              </a:ext>
            </a:extLst>
          </p:cNvPr>
          <p:cNvSpPr/>
          <p:nvPr/>
        </p:nvSpPr>
        <p:spPr>
          <a:xfrm flipH="1">
            <a:off x="9579428" y="-2225265"/>
            <a:ext cx="2612571" cy="9083266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1BF8B3-B308-1758-9B71-5B837E63D551}"/>
              </a:ext>
            </a:extLst>
          </p:cNvPr>
          <p:cNvSpPr txBox="1"/>
          <p:nvPr/>
        </p:nvSpPr>
        <p:spPr>
          <a:xfrm>
            <a:off x="1169915" y="290286"/>
            <a:ext cx="925628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D41F26"/>
                </a:solidFill>
              </a:rPr>
              <a:t>Research Activities: </a:t>
            </a:r>
          </a:p>
          <a:p>
            <a:r>
              <a:rPr lang="en-US" sz="2400" b="1" dirty="0"/>
              <a:t>Utilizing Electron Velocity Distribution Measurements for Enhanced Tokamak Startup Control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D16DCA7-EA1A-4ACC-AA7F-8C38A4703323}"/>
              </a:ext>
            </a:extLst>
          </p:cNvPr>
          <p:cNvSpPr txBox="1"/>
          <p:nvPr/>
        </p:nvSpPr>
        <p:spPr>
          <a:xfrm rot="17167862">
            <a:off x="8468012" y="3836887"/>
            <a:ext cx="49262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Plasma Theory and Experimental Study (2/4)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FC5CC4C-DFA2-E77B-EF7B-236C07908C1F}"/>
              </a:ext>
            </a:extLst>
          </p:cNvPr>
          <p:cNvSpPr txBox="1"/>
          <p:nvPr/>
        </p:nvSpPr>
        <p:spPr>
          <a:xfrm>
            <a:off x="346393" y="6001200"/>
            <a:ext cx="26229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i="0" dirty="0">
                <a:solidFill>
                  <a:srgbClr val="0F1115"/>
                </a:solidFill>
                <a:effectLst/>
                <a:latin typeface="quote-cjk-patch"/>
              </a:rPr>
              <a:t>Backgroun</a:t>
            </a:r>
            <a:r>
              <a:rPr lang="en-US" b="1" dirty="0">
                <a:solidFill>
                  <a:srgbClr val="0F1115"/>
                </a:solidFill>
                <a:latin typeface="quote-cjk-patch"/>
              </a:rPr>
              <a:t>d &amp; Motivation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7217969-438E-BF2B-900D-3ECF85413293}"/>
              </a:ext>
            </a:extLst>
          </p:cNvPr>
          <p:cNvSpPr txBox="1"/>
          <p:nvPr/>
        </p:nvSpPr>
        <p:spPr>
          <a:xfrm>
            <a:off x="3649086" y="6001200"/>
            <a:ext cx="26229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i="0" dirty="0">
                <a:solidFill>
                  <a:srgbClr val="0F1115"/>
                </a:solidFill>
                <a:effectLst/>
                <a:latin typeface="quote-cjk-patch"/>
              </a:rPr>
              <a:t>Theory &amp; Model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9C3BA5C-C8BB-C0DC-E0C7-56B0BE3E12E6}"/>
              </a:ext>
            </a:extLst>
          </p:cNvPr>
          <p:cNvCxnSpPr>
            <a:cxnSpLocks/>
          </p:cNvCxnSpPr>
          <p:nvPr/>
        </p:nvCxnSpPr>
        <p:spPr>
          <a:xfrm>
            <a:off x="6812973" y="1846940"/>
            <a:ext cx="0" cy="422474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CD70DC7-8C88-5A0C-C1D5-9727FA5B3290}"/>
              </a:ext>
            </a:extLst>
          </p:cNvPr>
          <p:cNvCxnSpPr>
            <a:cxnSpLocks/>
          </p:cNvCxnSpPr>
          <p:nvPr/>
        </p:nvCxnSpPr>
        <p:spPr>
          <a:xfrm>
            <a:off x="3169227" y="1769809"/>
            <a:ext cx="0" cy="422474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207118E-DAFB-8781-AF3B-45015E6A3FEE}"/>
              </a:ext>
            </a:extLst>
          </p:cNvPr>
          <p:cNvSpPr txBox="1"/>
          <p:nvPr/>
        </p:nvSpPr>
        <p:spPr>
          <a:xfrm>
            <a:off x="7316385" y="5981004"/>
            <a:ext cx="218752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i="0" dirty="0">
                <a:solidFill>
                  <a:srgbClr val="0F1115"/>
                </a:solidFill>
                <a:effectLst/>
                <a:latin typeface="quote-cjk-patch"/>
              </a:rPr>
              <a:t>Experimental Study &amp; Validation</a:t>
            </a:r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8F6A2F85-2C7E-6514-4BD0-62FEDF76C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E68B8-58A5-9B4C-8861-82BC2812F7CC}" type="datetime1">
              <a:rPr lang="en-US" smtClean="0"/>
              <a:t>10/27/2025</a:t>
            </a:fld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A75CAC03-83E8-C02A-8622-D39F38D19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21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D687B0A-D248-41BE-BB3D-FDF94C3A9309}"/>
              </a:ext>
            </a:extLst>
          </p:cNvPr>
          <p:cNvSpPr/>
          <p:nvPr/>
        </p:nvSpPr>
        <p:spPr>
          <a:xfrm>
            <a:off x="249004" y="1693704"/>
            <a:ext cx="292551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/>
              <a:t>Abnormal increase of ECE emission and step structure in the rise phase</a:t>
            </a:r>
            <a:endParaRPr lang="en-US" sz="140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C512492-9922-468E-8A9C-31A480E8DE78}"/>
              </a:ext>
            </a:extLst>
          </p:cNvPr>
          <p:cNvSpPr/>
          <p:nvPr/>
        </p:nvSpPr>
        <p:spPr>
          <a:xfrm>
            <a:off x="3254382" y="1700915"/>
            <a:ext cx="1899366" cy="286232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Kinetic simulation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36B59BFA-30BE-4F4E-8CDB-C2E3A4D0D8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047" t="28765" r="376"/>
          <a:stretch/>
        </p:blipFill>
        <p:spPr>
          <a:xfrm>
            <a:off x="3370192" y="2555846"/>
            <a:ext cx="2914524" cy="37633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7B4B6099-AD24-4886-9D98-7C2D5D8418C9}"/>
                  </a:ext>
                </a:extLst>
              </p:cNvPr>
              <p:cNvSpPr txBox="1"/>
              <p:nvPr/>
            </p:nvSpPr>
            <p:spPr>
              <a:xfrm>
                <a:off x="3198589" y="3071445"/>
                <a:ext cx="3396296" cy="13961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50" dirty="0"/>
                  <a:t>C[f]:Fokker-Plank collision operator</a:t>
                </a:r>
              </a:p>
              <a:p>
                <a14:m>
                  <m:oMath xmlns:m="http://schemas.openxmlformats.org/officeDocument/2006/math">
                    <m:f>
                      <m:fPr>
                        <m:ctrlPr>
                          <a:rPr lang="en-US" sz="9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900" i="1">
                            <a:latin typeface="Cambria Math" panose="02040503050406030204" pitchFamily="18" charset="0"/>
                          </a:rPr>
                          <m:t>𝜕</m:t>
                        </m:r>
                      </m:num>
                      <m:den>
                        <m:r>
                          <a:rPr lang="en-US" sz="900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sz="900" i="1">
                            <a:latin typeface="Cambria Math" panose="02040503050406030204" pitchFamily="18" charset="0"/>
                          </a:rPr>
                          <m:t>𝑝</m:t>
                        </m:r>
                      </m:den>
                    </m:f>
                    <m:r>
                      <a:rPr lang="en-US" sz="900" i="1">
                        <a:latin typeface="Cambria Math" panose="02040503050406030204" pitchFamily="18" charset="0"/>
                      </a:rPr>
                      <m:t>⋅</m:t>
                    </m:r>
                    <m:sSub>
                      <m:sSubPr>
                        <m:ctrlPr>
                          <a:rPr lang="en-US" sz="9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900" i="1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US" sz="900" i="1">
                            <a:latin typeface="Cambria Math" panose="02040503050406030204" pitchFamily="18" charset="0"/>
                          </a:rPr>
                          <m:t>𝑟𝑎𝑑</m:t>
                        </m:r>
                      </m:sub>
                    </m:sSub>
                    <m:r>
                      <a:rPr lang="en-US" sz="900" i="1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US" sz="1050" dirty="0"/>
                  <a:t>: Radiation damping operator</a:t>
                </a:r>
              </a:p>
              <a:p>
                <a:r>
                  <a:rPr lang="en-US" sz="1050" dirty="0"/>
                  <a:t>D[f]: Electromagnetic wave scattering operator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105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050" b="1" i="1">
                            <a:latin typeface="Cambria Math" panose="02040503050406030204" pitchFamily="18" charset="0"/>
                          </a:rPr>
                          <m:t>𝑺</m:t>
                        </m:r>
                      </m:e>
                      <m:sub>
                        <m:r>
                          <a:rPr lang="en-US" sz="1050" b="1" i="1">
                            <a:latin typeface="Cambria Math" panose="02040503050406030204" pitchFamily="18" charset="0"/>
                          </a:rPr>
                          <m:t>𝑨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lang="en-US" sz="1050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050" b="1" i="1">
                            <a:latin typeface="Cambria Math" panose="02040503050406030204" pitchFamily="18" charset="0"/>
                          </a:rPr>
                          <m:t>𝒇</m:t>
                        </m:r>
                      </m:e>
                    </m:d>
                    <m:r>
                      <a:rPr lang="en-US" sz="1050" b="1" i="1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lang="en-US" sz="1050" b="1" dirty="0"/>
                  <a:t> Avalanche operator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105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050" i="1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sz="1050" i="1">
                            <a:latin typeface="Cambria Math" panose="02040503050406030204" pitchFamily="18" charset="0"/>
                          </a:rPr>
                          <m:t>𝑇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lang="en-US" sz="105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05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d>
                    <m:r>
                      <a:rPr lang="en-US" sz="1050" i="1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lang="en-US" sz="1050" dirty="0"/>
                  <a:t> electron source with thermal distribution </a:t>
                </a:r>
              </a:p>
              <a:p>
                <a:r>
                  <a:rPr lang="en-US" sz="1050" dirty="0"/>
                  <a:t> L[f] : Magnetic perturbation loss operator (Harvey model)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7B4B6099-AD24-4886-9D98-7C2D5D8418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98589" y="3071445"/>
                <a:ext cx="3396296" cy="139615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Rectangle 25">
            <a:extLst>
              <a:ext uri="{FF2B5EF4-FFF2-40B4-BE49-F238E27FC236}">
                <a16:creationId xmlns:a16="http://schemas.microsoft.com/office/drawing/2014/main" id="{97549406-ECB8-4741-9E4C-450CFEFEF2B6}"/>
              </a:ext>
            </a:extLst>
          </p:cNvPr>
          <p:cNvSpPr/>
          <p:nvPr/>
        </p:nvSpPr>
        <p:spPr>
          <a:xfrm>
            <a:off x="3225119" y="4332214"/>
            <a:ext cx="28583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synthetic diagnostic module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0A15E88-A9FE-42A2-ADDD-1D8BA7D279A0}"/>
              </a:ext>
            </a:extLst>
          </p:cNvPr>
          <p:cNvSpPr txBox="1"/>
          <p:nvPr/>
        </p:nvSpPr>
        <p:spPr>
          <a:xfrm>
            <a:off x="3245307" y="4764175"/>
            <a:ext cx="35331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Simulate the Electron cyclotron emission based on the electron velocity distribution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5521401-F935-4D55-83AC-D32CE08AEFE4}"/>
              </a:ext>
            </a:extLst>
          </p:cNvPr>
          <p:cNvSpPr txBox="1"/>
          <p:nvPr/>
        </p:nvSpPr>
        <p:spPr>
          <a:xfrm>
            <a:off x="7054710" y="1431724"/>
            <a:ext cx="36054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Simulation results from experiment</a:t>
            </a:r>
          </a:p>
        </p:txBody>
      </p:sp>
      <p:sp>
        <p:nvSpPr>
          <p:cNvPr id="35" name="Rounded Rectangle 26">
            <a:extLst>
              <a:ext uri="{FF2B5EF4-FFF2-40B4-BE49-F238E27FC236}">
                <a16:creationId xmlns:a16="http://schemas.microsoft.com/office/drawing/2014/main" id="{29532EC9-D77C-48DF-B610-C3C723DDAD3E}"/>
              </a:ext>
            </a:extLst>
          </p:cNvPr>
          <p:cNvSpPr/>
          <p:nvPr/>
        </p:nvSpPr>
        <p:spPr>
          <a:xfrm>
            <a:off x="7256030" y="6560613"/>
            <a:ext cx="507574" cy="258145"/>
          </a:xfrm>
          <a:prstGeom prst="roundRect">
            <a:avLst>
              <a:gd name="adj" fmla="val 50000"/>
            </a:avLst>
          </a:prstGeom>
          <a:solidFill>
            <a:srgbClr val="FF0000"/>
          </a:solidFill>
          <a:ln w="6350"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/>
              <a:t>R1</a:t>
            </a:r>
          </a:p>
        </p:txBody>
      </p:sp>
      <p:sp>
        <p:nvSpPr>
          <p:cNvPr id="36" name="Rounded Rectangle 27">
            <a:extLst>
              <a:ext uri="{FF2B5EF4-FFF2-40B4-BE49-F238E27FC236}">
                <a16:creationId xmlns:a16="http://schemas.microsoft.com/office/drawing/2014/main" id="{C2EE7DA4-70F7-41B2-B3B8-0DA06B290211}"/>
              </a:ext>
            </a:extLst>
          </p:cNvPr>
          <p:cNvSpPr/>
          <p:nvPr/>
        </p:nvSpPr>
        <p:spPr>
          <a:xfrm>
            <a:off x="8094540" y="6560612"/>
            <a:ext cx="507574" cy="258145"/>
          </a:xfrm>
          <a:prstGeom prst="roundRect">
            <a:avLst>
              <a:gd name="adj" fmla="val 50000"/>
            </a:avLst>
          </a:prstGeom>
          <a:solidFill>
            <a:srgbClr val="FF0000"/>
          </a:solidFill>
          <a:ln w="6350"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/>
              <a:t>R2</a:t>
            </a:r>
          </a:p>
        </p:txBody>
      </p:sp>
      <p:sp>
        <p:nvSpPr>
          <p:cNvPr id="37" name="Rounded Rectangle 28">
            <a:extLst>
              <a:ext uri="{FF2B5EF4-FFF2-40B4-BE49-F238E27FC236}">
                <a16:creationId xmlns:a16="http://schemas.microsoft.com/office/drawing/2014/main" id="{86AD3AEA-0700-4EEF-89C2-DD3F09809260}"/>
              </a:ext>
            </a:extLst>
          </p:cNvPr>
          <p:cNvSpPr/>
          <p:nvPr/>
        </p:nvSpPr>
        <p:spPr>
          <a:xfrm>
            <a:off x="8937745" y="6560611"/>
            <a:ext cx="507574" cy="258145"/>
          </a:xfrm>
          <a:prstGeom prst="roundRect">
            <a:avLst>
              <a:gd name="adj" fmla="val 50000"/>
            </a:avLst>
          </a:prstGeom>
          <a:solidFill>
            <a:srgbClr val="FF0000"/>
          </a:solidFill>
          <a:ln w="6350"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/>
              <a:t>R3</a:t>
            </a: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6A84C3ED-4D43-46A3-9F71-B521A3F8F18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376"/>
          <a:stretch/>
        </p:blipFill>
        <p:spPr>
          <a:xfrm>
            <a:off x="70101" y="2738948"/>
            <a:ext cx="3031962" cy="2445100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D03C540F-4655-4428-8F6D-16C3505784E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64040" y="1895348"/>
            <a:ext cx="3362161" cy="3703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5738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4063DF-D4FB-BB41-D36C-4C51ED1C84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riangle 3">
            <a:extLst>
              <a:ext uri="{FF2B5EF4-FFF2-40B4-BE49-F238E27FC236}">
                <a16:creationId xmlns:a16="http://schemas.microsoft.com/office/drawing/2014/main" id="{929FE227-EE31-D4E4-6BA5-489D3719BB6B}"/>
              </a:ext>
            </a:extLst>
          </p:cNvPr>
          <p:cNvSpPr/>
          <p:nvPr/>
        </p:nvSpPr>
        <p:spPr>
          <a:xfrm flipV="1">
            <a:off x="0" y="-1"/>
            <a:ext cx="1169915" cy="4067503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riangle 4">
            <a:extLst>
              <a:ext uri="{FF2B5EF4-FFF2-40B4-BE49-F238E27FC236}">
                <a16:creationId xmlns:a16="http://schemas.microsoft.com/office/drawing/2014/main" id="{BDE8340E-4A7E-D98F-99F5-62B6EFE1956F}"/>
              </a:ext>
            </a:extLst>
          </p:cNvPr>
          <p:cNvSpPr/>
          <p:nvPr/>
        </p:nvSpPr>
        <p:spPr>
          <a:xfrm flipH="1">
            <a:off x="9579428" y="-2225265"/>
            <a:ext cx="2612571" cy="9083266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1BF8B3-B308-1758-9B71-5B837E63D551}"/>
              </a:ext>
            </a:extLst>
          </p:cNvPr>
          <p:cNvSpPr txBox="1"/>
          <p:nvPr/>
        </p:nvSpPr>
        <p:spPr>
          <a:xfrm>
            <a:off x="1169915" y="290286"/>
            <a:ext cx="979249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D41F26"/>
                </a:solidFill>
              </a:rPr>
              <a:t>Research Activities: </a:t>
            </a:r>
          </a:p>
          <a:p>
            <a:r>
              <a:rPr lang="en-US" sz="2400" b="1" dirty="0"/>
              <a:t>Module validation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D16DCA7-EA1A-4ACC-AA7F-8C38A4703323}"/>
              </a:ext>
            </a:extLst>
          </p:cNvPr>
          <p:cNvSpPr txBox="1"/>
          <p:nvPr/>
        </p:nvSpPr>
        <p:spPr>
          <a:xfrm rot="17167862">
            <a:off x="8468012" y="3836887"/>
            <a:ext cx="49262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Plasma Theory and Experimental Study (2/4)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7217969-438E-BF2B-900D-3ECF85413293}"/>
              </a:ext>
            </a:extLst>
          </p:cNvPr>
          <p:cNvSpPr txBox="1"/>
          <p:nvPr/>
        </p:nvSpPr>
        <p:spPr>
          <a:xfrm>
            <a:off x="1783038" y="1434866"/>
            <a:ext cx="26229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i="0" dirty="0">
                <a:solidFill>
                  <a:srgbClr val="0F1115"/>
                </a:solidFill>
                <a:effectLst/>
                <a:latin typeface="quote-cjk-patch"/>
              </a:rPr>
              <a:t>Kinetic Model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9C3BA5C-C8BB-C0DC-E0C7-56B0BE3E12E6}"/>
              </a:ext>
            </a:extLst>
          </p:cNvPr>
          <p:cNvCxnSpPr>
            <a:cxnSpLocks/>
          </p:cNvCxnSpPr>
          <p:nvPr/>
        </p:nvCxnSpPr>
        <p:spPr>
          <a:xfrm>
            <a:off x="5914204" y="1673099"/>
            <a:ext cx="0" cy="422474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8F6A2F85-2C7E-6514-4BD0-62FEDF76C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E68B8-58A5-9B4C-8861-82BC2812F7CC}" type="datetime1">
              <a:rPr lang="en-US" smtClean="0"/>
              <a:t>10/27/2025</a:t>
            </a:fld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A75CAC03-83E8-C02A-8622-D39F38D19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2232853C-226C-374E-BF0E-5A473C8B359B}" type="slidenum">
              <a:rPr lang="en-US" smtClean="0"/>
              <a:t>22</a:t>
            </a:fld>
            <a:endParaRPr lang="en-US"/>
          </a:p>
        </p:txBody>
      </p:sp>
      <p:sp>
        <p:nvSpPr>
          <p:cNvPr id="36" name="Rounded Rectangle 27">
            <a:extLst>
              <a:ext uri="{FF2B5EF4-FFF2-40B4-BE49-F238E27FC236}">
                <a16:creationId xmlns:a16="http://schemas.microsoft.com/office/drawing/2014/main" id="{C2EE7DA4-70F7-41B2-B3B8-0DA06B290211}"/>
              </a:ext>
            </a:extLst>
          </p:cNvPr>
          <p:cNvSpPr/>
          <p:nvPr/>
        </p:nvSpPr>
        <p:spPr>
          <a:xfrm>
            <a:off x="8094540" y="6560612"/>
            <a:ext cx="507574" cy="258145"/>
          </a:xfrm>
          <a:prstGeom prst="roundRect">
            <a:avLst>
              <a:gd name="adj" fmla="val 50000"/>
            </a:avLst>
          </a:prstGeom>
          <a:solidFill>
            <a:srgbClr val="FF0000"/>
          </a:solidFill>
          <a:ln w="6350"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/>
              <a:t>R2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CEB582B-3955-45D5-A7FC-FB992EB60051}"/>
              </a:ext>
            </a:extLst>
          </p:cNvPr>
          <p:cNvSpPr txBox="1"/>
          <p:nvPr/>
        </p:nvSpPr>
        <p:spPr>
          <a:xfrm>
            <a:off x="6822366" y="1250200"/>
            <a:ext cx="26229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i="0" dirty="0">
                <a:solidFill>
                  <a:srgbClr val="0F1115"/>
                </a:solidFill>
                <a:effectLst/>
                <a:latin typeface="quote-cjk-patch"/>
              </a:rPr>
              <a:t>Synthetic Model</a:t>
            </a:r>
            <a:endParaRPr lang="en-US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7905F05E-3FE5-4E15-B179-E5F8A283DD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057811"/>
            <a:ext cx="4512631" cy="3403054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CF98559B-7854-4228-8EDE-AC01ED5979D6}"/>
              </a:ext>
            </a:extLst>
          </p:cNvPr>
          <p:cNvSpPr/>
          <p:nvPr/>
        </p:nvSpPr>
        <p:spPr>
          <a:xfrm>
            <a:off x="496510" y="5423134"/>
            <a:ext cx="451263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Compare</a:t>
            </a:r>
            <a:r>
              <a:rPr lang="en-US" altLang="zh-CN" sz="1600" dirty="0"/>
              <a:t> the runaway electron growth rate with previous results (</a:t>
            </a:r>
            <a:r>
              <a:rPr lang="en-US" sz="1600" dirty="0" err="1"/>
              <a:t>Kulsrud</a:t>
            </a:r>
            <a:r>
              <a:rPr lang="en-US" sz="1600" dirty="0"/>
              <a:t>, PRL,1973)</a:t>
            </a:r>
            <a:r>
              <a:rPr lang="en-US" altLang="zh-CN" sz="1600" dirty="0"/>
              <a:t> under same condition </a:t>
            </a:r>
            <a:endParaRPr lang="en-US" sz="1600" dirty="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E79A1FB3-1F07-4419-93E1-290FEB5A3E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4124" y="1978055"/>
            <a:ext cx="2888696" cy="4060771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4C9B2D73-5143-4699-BC3E-FE4710464227}"/>
              </a:ext>
            </a:extLst>
          </p:cNvPr>
          <p:cNvSpPr/>
          <p:nvPr/>
        </p:nvSpPr>
        <p:spPr>
          <a:xfrm>
            <a:off x="8852820" y="2433335"/>
            <a:ext cx="2059491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Check if the radiation temperature close to thermal temperature under optical thick condition</a:t>
            </a:r>
          </a:p>
        </p:txBody>
      </p:sp>
    </p:spTree>
    <p:extLst>
      <p:ext uri="{BB962C8B-B14F-4D97-AF65-F5344CB8AC3E}">
        <p14:creationId xmlns:p14="http://schemas.microsoft.com/office/powerpoint/2010/main" val="15290458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BC4201-67FB-161A-9E4F-5F350C57AF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riangle 3">
            <a:extLst>
              <a:ext uri="{FF2B5EF4-FFF2-40B4-BE49-F238E27FC236}">
                <a16:creationId xmlns:a16="http://schemas.microsoft.com/office/drawing/2014/main" id="{627642B1-D95E-85EE-40F6-EF552E5960FA}"/>
              </a:ext>
            </a:extLst>
          </p:cNvPr>
          <p:cNvSpPr/>
          <p:nvPr/>
        </p:nvSpPr>
        <p:spPr>
          <a:xfrm flipV="1">
            <a:off x="0" y="-1"/>
            <a:ext cx="1169915" cy="4067503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riangle 4">
            <a:extLst>
              <a:ext uri="{FF2B5EF4-FFF2-40B4-BE49-F238E27FC236}">
                <a16:creationId xmlns:a16="http://schemas.microsoft.com/office/drawing/2014/main" id="{CAD1456F-5324-9F06-94C4-833C8AFF1E28}"/>
              </a:ext>
            </a:extLst>
          </p:cNvPr>
          <p:cNvSpPr/>
          <p:nvPr/>
        </p:nvSpPr>
        <p:spPr>
          <a:xfrm flipH="1">
            <a:off x="9579428" y="-2225265"/>
            <a:ext cx="2612571" cy="9083266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744FD0-DCF1-DA55-C5D8-1F300EF9DECB}"/>
              </a:ext>
            </a:extLst>
          </p:cNvPr>
          <p:cNvSpPr txBox="1"/>
          <p:nvPr/>
        </p:nvSpPr>
        <p:spPr>
          <a:xfrm>
            <a:off x="1169915" y="290286"/>
            <a:ext cx="9792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D41F26"/>
                </a:solidFill>
              </a:rPr>
              <a:t>Programming and Automation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1940C9D-F256-6465-6CF7-F7AD3BACC2A0}"/>
              </a:ext>
            </a:extLst>
          </p:cNvPr>
          <p:cNvSpPr txBox="1"/>
          <p:nvPr/>
        </p:nvSpPr>
        <p:spPr>
          <a:xfrm rot="17167862">
            <a:off x="7924843" y="3908392"/>
            <a:ext cx="55268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Programming and Automation</a:t>
            </a:r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BE270AC4-7893-337C-468F-A5681DEE3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CA2C8-72A9-4F4B-98E3-81A972FFABD8}" type="datetime1">
              <a:rPr lang="en-US" smtClean="0"/>
              <a:t>10/27/2025</a:t>
            </a:fld>
            <a:endParaRPr lang="en-US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F662B738-BA88-7790-CAE6-4C81B2620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23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2131D29-4D1F-4A15-9915-B028663064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23442" y="1829170"/>
            <a:ext cx="2294181" cy="1720636"/>
          </a:xfrm>
          <a:prstGeom prst="rect">
            <a:avLst/>
          </a:prstGeom>
        </p:spPr>
      </p:pic>
      <p:pic>
        <p:nvPicPr>
          <p:cNvPr id="10" name="USPR@B=0">
            <a:hlinkClick r:id="" action="ppaction://media"/>
            <a:extLst>
              <a:ext uri="{FF2B5EF4-FFF2-40B4-BE49-F238E27FC236}">
                <a16:creationId xmlns:a16="http://schemas.microsoft.com/office/drawing/2014/main" id="{E5541CA7-7A0C-4255-AD29-4D9960451DD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28671" y="1870284"/>
            <a:ext cx="3051867" cy="173519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1594F62-79DC-4C16-BE62-1FA37BD94FE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2825" t="6441" r="4712" b="11589"/>
          <a:stretch/>
        </p:blipFill>
        <p:spPr>
          <a:xfrm>
            <a:off x="1879377" y="2129691"/>
            <a:ext cx="2528831" cy="143781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EB31AFEB-52D3-45EF-80C0-10826A6A9053}"/>
              </a:ext>
            </a:extLst>
          </p:cNvPr>
          <p:cNvSpPr/>
          <p:nvPr/>
        </p:nvSpPr>
        <p:spPr>
          <a:xfrm>
            <a:off x="881217" y="1348035"/>
            <a:ext cx="40356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1D-FDTD simulation in plasma for USPR(+2000 lines) 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4B3E97C-66B5-474A-9700-97340E160BC3}"/>
              </a:ext>
            </a:extLst>
          </p:cNvPr>
          <p:cNvSpPr/>
          <p:nvPr/>
        </p:nvSpPr>
        <p:spPr>
          <a:xfrm>
            <a:off x="286408" y="3932529"/>
            <a:ext cx="285738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3D ray-tracing simulation (450 lines) </a:t>
            </a:r>
          </a:p>
        </p:txBody>
      </p:sp>
      <p:pic>
        <p:nvPicPr>
          <p:cNvPr id="15" name="图片 9">
            <a:extLst>
              <a:ext uri="{FF2B5EF4-FFF2-40B4-BE49-F238E27FC236}">
                <a16:creationId xmlns:a16="http://schemas.microsoft.com/office/drawing/2014/main" id="{CDEF271D-F004-4A67-B0F0-835BA505C2B2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467" t="10170" r="8718" b="12264"/>
          <a:stretch/>
        </p:blipFill>
        <p:spPr>
          <a:xfrm>
            <a:off x="195826" y="4228039"/>
            <a:ext cx="3078038" cy="203609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0F12A78-C433-4EA1-9DC6-9F3C90ED030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133031" y="1403795"/>
            <a:ext cx="4530298" cy="499072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A6FBAD1-CBEA-4FE3-91DB-3A9213DEA426}"/>
              </a:ext>
            </a:extLst>
          </p:cNvPr>
          <p:cNvSpPr txBox="1"/>
          <p:nvPr/>
        </p:nvSpPr>
        <p:spPr>
          <a:xfrm>
            <a:off x="3448852" y="3955345"/>
            <a:ext cx="45302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Wave-particle resonant simulation (+500 lines) 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841106C8-80FA-4015-856A-764D91DD765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615449" y="4370095"/>
            <a:ext cx="3742356" cy="172091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31FA1C5-D611-4598-B4C8-843F564B8B24}"/>
              </a:ext>
            </a:extLst>
          </p:cNvPr>
          <p:cNvSpPr txBox="1"/>
          <p:nvPr/>
        </p:nvSpPr>
        <p:spPr>
          <a:xfrm>
            <a:off x="253447" y="6039859"/>
            <a:ext cx="10515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1.3D </a:t>
            </a:r>
            <a:r>
              <a:rPr lang="en-US" altLang="zh-CN" dirty="0"/>
              <a:t>ray-tracing : https://git.lug.ustc.edu.cn/XuXinhang/ray-tracing3d.git</a:t>
            </a:r>
          </a:p>
          <a:p>
            <a:r>
              <a:rPr lang="en-US" dirty="0"/>
              <a:t>2.Kinetic + synthetic simulation: </a:t>
            </a:r>
            <a:r>
              <a:rPr lang="en-US" dirty="0">
                <a:hlinkClick r:id="rId10"/>
              </a:rPr>
              <a:t>https://git.lug.ustc.edu.cn/XuXinhang/kinetic_simulation.git</a:t>
            </a:r>
            <a:endParaRPr lang="en-US" dirty="0"/>
          </a:p>
          <a:p>
            <a:r>
              <a:rPr lang="en-US" dirty="0"/>
              <a:t>3.2D </a:t>
            </a:r>
            <a:r>
              <a:rPr lang="en-US" dirty="0" err="1"/>
              <a:t>fdtd</a:t>
            </a:r>
            <a:r>
              <a:rPr lang="en-US" dirty="0"/>
              <a:t> simulation : https://git.lug.ustc.edu.cn/XuXinhang/fdtd_2d.git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9BBCFF8-B16E-40F0-B7F7-6D8A781971B2}"/>
              </a:ext>
            </a:extLst>
          </p:cNvPr>
          <p:cNvSpPr/>
          <p:nvPr/>
        </p:nvSpPr>
        <p:spPr>
          <a:xfrm>
            <a:off x="7540438" y="965021"/>
            <a:ext cx="334527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Kinetic + synthetic simulation (+2000 lines) </a:t>
            </a:r>
          </a:p>
        </p:txBody>
      </p:sp>
    </p:spTree>
    <p:extLst>
      <p:ext uri="{BB962C8B-B14F-4D97-AF65-F5344CB8AC3E}">
        <p14:creationId xmlns:p14="http://schemas.microsoft.com/office/powerpoint/2010/main" val="8891947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BC4201-67FB-161A-9E4F-5F350C57AF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riangle 3">
            <a:extLst>
              <a:ext uri="{FF2B5EF4-FFF2-40B4-BE49-F238E27FC236}">
                <a16:creationId xmlns:a16="http://schemas.microsoft.com/office/drawing/2014/main" id="{627642B1-D95E-85EE-40F6-EF552E5960FA}"/>
              </a:ext>
            </a:extLst>
          </p:cNvPr>
          <p:cNvSpPr/>
          <p:nvPr/>
        </p:nvSpPr>
        <p:spPr>
          <a:xfrm flipV="1">
            <a:off x="0" y="-1"/>
            <a:ext cx="1169915" cy="4067503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riangle 4">
            <a:extLst>
              <a:ext uri="{FF2B5EF4-FFF2-40B4-BE49-F238E27FC236}">
                <a16:creationId xmlns:a16="http://schemas.microsoft.com/office/drawing/2014/main" id="{CAD1456F-5324-9F06-94C4-833C8AFF1E28}"/>
              </a:ext>
            </a:extLst>
          </p:cNvPr>
          <p:cNvSpPr/>
          <p:nvPr/>
        </p:nvSpPr>
        <p:spPr>
          <a:xfrm flipH="1">
            <a:off x="9579428" y="-2225265"/>
            <a:ext cx="2612571" cy="9083266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744FD0-DCF1-DA55-C5D8-1F300EF9DECB}"/>
              </a:ext>
            </a:extLst>
          </p:cNvPr>
          <p:cNvSpPr txBox="1"/>
          <p:nvPr/>
        </p:nvSpPr>
        <p:spPr>
          <a:xfrm>
            <a:off x="1169915" y="290286"/>
            <a:ext cx="9792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D41F26"/>
                </a:solidFill>
              </a:rPr>
              <a:t>Programming and Automation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1940C9D-F256-6465-6CF7-F7AD3BACC2A0}"/>
              </a:ext>
            </a:extLst>
          </p:cNvPr>
          <p:cNvSpPr txBox="1"/>
          <p:nvPr/>
        </p:nvSpPr>
        <p:spPr>
          <a:xfrm rot="17167862">
            <a:off x="7924843" y="3908392"/>
            <a:ext cx="55268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Programming and Automation</a:t>
            </a:r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BE270AC4-7893-337C-468F-A5681DEE3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CA2C8-72A9-4F4B-98E3-81A972FFABD8}" type="datetime1">
              <a:rPr lang="en-US" smtClean="0"/>
              <a:t>10/27/2025</a:t>
            </a:fld>
            <a:endParaRPr lang="en-US" dirty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F662B738-BA88-7790-CAE6-4C81B2620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24</a:t>
            </a:fld>
            <a:endParaRPr lang="en-US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63885D61-DF4F-4490-ABFE-ABDB83B527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1884" y="1384873"/>
            <a:ext cx="3877432" cy="4649917"/>
          </a:xfrm>
          <a:prstGeom prst="rect">
            <a:avLst/>
          </a:prstGeom>
        </p:spPr>
      </p:pic>
      <p:pic>
        <p:nvPicPr>
          <p:cNvPr id="23" name="image12.png" descr="A diagram of a system&#10;&#10;Description automatically generated">
            <a:extLst>
              <a:ext uri="{FF2B5EF4-FFF2-40B4-BE49-F238E27FC236}">
                <a16:creationId xmlns:a16="http://schemas.microsoft.com/office/drawing/2014/main" id="{8ADA6CF2-0241-40E1-8223-EA19C7B9DBF9}"/>
              </a:ext>
            </a:extLst>
          </p:cNvPr>
          <p:cNvPicPr/>
          <p:nvPr/>
        </p:nvPicPr>
        <p:blipFill rotWithShape="1">
          <a:blip r:embed="rId3"/>
          <a:srcRect l="54659"/>
          <a:stretch/>
        </p:blipFill>
        <p:spPr>
          <a:xfrm>
            <a:off x="1728568" y="1950258"/>
            <a:ext cx="2910523" cy="2117244"/>
          </a:xfrm>
          <a:prstGeom prst="rect">
            <a:avLst/>
          </a:prstGeom>
          <a:ln/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B285729-DFDF-40CB-A302-31AD02280831}"/>
              </a:ext>
            </a:extLst>
          </p:cNvPr>
          <p:cNvSpPr txBox="1"/>
          <p:nvPr/>
        </p:nvSpPr>
        <p:spPr>
          <a:xfrm>
            <a:off x="1014935" y="1249056"/>
            <a:ext cx="48455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High-k laser and TIReTIP(Far-infrared tangential interferometer/polarimeter) diagnostic control and monitor for NSTX-U </a:t>
            </a:r>
          </a:p>
        </p:txBody>
      </p:sp>
      <p:pic>
        <p:nvPicPr>
          <p:cNvPr id="8" name="Graphic 7" descr="Laptop">
            <a:extLst>
              <a:ext uri="{FF2B5EF4-FFF2-40B4-BE49-F238E27FC236}">
                <a16:creationId xmlns:a16="http://schemas.microsoft.com/office/drawing/2014/main" id="{83111715-BE0B-45DA-A25A-81A963B5EA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740649" y="5048845"/>
            <a:ext cx="914400" cy="91440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2420A0AE-448B-4DA9-944F-92B10AD497FD}"/>
              </a:ext>
            </a:extLst>
          </p:cNvPr>
          <p:cNvSpPr txBox="1"/>
          <p:nvPr/>
        </p:nvSpPr>
        <p:spPr>
          <a:xfrm>
            <a:off x="132972" y="5060767"/>
            <a:ext cx="29525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Receive optical adjustment</a:t>
            </a:r>
          </a:p>
          <a:p>
            <a:r>
              <a:rPr lang="en-US" dirty="0"/>
              <a:t>Launch optical adjustment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31F8246-5001-42F6-A29A-167EAC71A9F2}"/>
              </a:ext>
            </a:extLst>
          </p:cNvPr>
          <p:cNvSpPr txBox="1"/>
          <p:nvPr/>
        </p:nvSpPr>
        <p:spPr>
          <a:xfrm>
            <a:off x="3903236" y="5082479"/>
            <a:ext cx="25183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System temperature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A1E95BA-4B60-40B6-95C8-01348F3FFD55}"/>
              </a:ext>
            </a:extLst>
          </p:cNvPr>
          <p:cNvSpPr txBox="1"/>
          <p:nvPr/>
        </p:nvSpPr>
        <p:spPr>
          <a:xfrm>
            <a:off x="3887569" y="5401134"/>
            <a:ext cx="18496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Optical position  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E1E64FF-C0E4-4E7D-BFDE-8A7E27B7735B}"/>
              </a:ext>
            </a:extLst>
          </p:cNvPr>
          <p:cNvSpPr/>
          <p:nvPr/>
        </p:nvSpPr>
        <p:spPr>
          <a:xfrm>
            <a:off x="2331503" y="4023802"/>
            <a:ext cx="17956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Control platform 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0BC2359-1D0A-4D48-9451-B07D8599EFE8}"/>
              </a:ext>
            </a:extLst>
          </p:cNvPr>
          <p:cNvSpPr txBox="1"/>
          <p:nvPr/>
        </p:nvSpPr>
        <p:spPr>
          <a:xfrm>
            <a:off x="1417828" y="4439755"/>
            <a:ext cx="1263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control 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B160FD4-DBD2-4976-AEC5-57BBD1350360}"/>
              </a:ext>
            </a:extLst>
          </p:cNvPr>
          <p:cNvSpPr txBox="1"/>
          <p:nvPr/>
        </p:nvSpPr>
        <p:spPr>
          <a:xfrm>
            <a:off x="4126274" y="4439755"/>
            <a:ext cx="939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monitor</a:t>
            </a:r>
          </a:p>
        </p:txBody>
      </p:sp>
      <p:sp>
        <p:nvSpPr>
          <p:cNvPr id="31" name="Left Brace 30">
            <a:extLst>
              <a:ext uri="{FF2B5EF4-FFF2-40B4-BE49-F238E27FC236}">
                <a16:creationId xmlns:a16="http://schemas.microsoft.com/office/drawing/2014/main" id="{A8565CF7-71B0-4A21-80C0-7612B819B19F}"/>
              </a:ext>
            </a:extLst>
          </p:cNvPr>
          <p:cNvSpPr/>
          <p:nvPr/>
        </p:nvSpPr>
        <p:spPr>
          <a:xfrm rot="5400000">
            <a:off x="2795064" y="3209526"/>
            <a:ext cx="580777" cy="3107276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8F91B8E-6F65-43C5-ADFD-E0E709115C58}"/>
              </a:ext>
            </a:extLst>
          </p:cNvPr>
          <p:cNvSpPr/>
          <p:nvPr/>
        </p:nvSpPr>
        <p:spPr>
          <a:xfrm>
            <a:off x="4006901" y="5774456"/>
            <a:ext cx="13855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Laser power 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FA5C2C1-549D-4D3C-9AF7-2AC32015A5D0}"/>
              </a:ext>
            </a:extLst>
          </p:cNvPr>
          <p:cNvSpPr/>
          <p:nvPr/>
        </p:nvSpPr>
        <p:spPr>
          <a:xfrm>
            <a:off x="184470" y="5894170"/>
            <a:ext cx="24219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Laser Cavity adjustment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68B23331-01BC-4792-8013-B558D326A90B}"/>
              </a:ext>
            </a:extLst>
          </p:cNvPr>
          <p:cNvSpPr/>
          <p:nvPr/>
        </p:nvSpPr>
        <p:spPr>
          <a:xfrm>
            <a:off x="4048086" y="6118047"/>
            <a:ext cx="11658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Frequency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DE7D360-7565-4D1F-B18A-7B2419E72C50}"/>
              </a:ext>
            </a:extLst>
          </p:cNvPr>
          <p:cNvCxnSpPr/>
          <p:nvPr/>
        </p:nvCxnSpPr>
        <p:spPr>
          <a:xfrm>
            <a:off x="2547815" y="6089121"/>
            <a:ext cx="133975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50FD5D5D-8AE1-462B-AF93-2B0A10FA5C4B}"/>
              </a:ext>
            </a:extLst>
          </p:cNvPr>
          <p:cNvCxnSpPr>
            <a:cxnSpLocks/>
          </p:cNvCxnSpPr>
          <p:nvPr/>
        </p:nvCxnSpPr>
        <p:spPr>
          <a:xfrm flipH="1">
            <a:off x="2521909" y="6205308"/>
            <a:ext cx="1365660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8423A4A3-6CAA-40FB-90E6-E94EC8B53058}"/>
              </a:ext>
            </a:extLst>
          </p:cNvPr>
          <p:cNvSpPr txBox="1"/>
          <p:nvPr/>
        </p:nvSpPr>
        <p:spPr>
          <a:xfrm>
            <a:off x="2740649" y="6198453"/>
            <a:ext cx="1736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feedback</a:t>
            </a:r>
          </a:p>
        </p:txBody>
      </p:sp>
    </p:spTree>
    <p:extLst>
      <p:ext uri="{BB962C8B-B14F-4D97-AF65-F5344CB8AC3E}">
        <p14:creationId xmlns:p14="http://schemas.microsoft.com/office/powerpoint/2010/main" val="35653210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CC47DC-CB8F-8C95-775F-D4E8F85BE5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riangle 3">
            <a:extLst>
              <a:ext uri="{FF2B5EF4-FFF2-40B4-BE49-F238E27FC236}">
                <a16:creationId xmlns:a16="http://schemas.microsoft.com/office/drawing/2014/main" id="{C6C79ED9-547A-A494-3E85-DDDFF78C10E2}"/>
              </a:ext>
            </a:extLst>
          </p:cNvPr>
          <p:cNvSpPr/>
          <p:nvPr/>
        </p:nvSpPr>
        <p:spPr>
          <a:xfrm flipV="1">
            <a:off x="0" y="-1"/>
            <a:ext cx="1169915" cy="4067503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riangle 4">
            <a:extLst>
              <a:ext uri="{FF2B5EF4-FFF2-40B4-BE49-F238E27FC236}">
                <a16:creationId xmlns:a16="http://schemas.microsoft.com/office/drawing/2014/main" id="{4DA8ADC9-B291-DBC3-6564-24DF2BC1DDC8}"/>
              </a:ext>
            </a:extLst>
          </p:cNvPr>
          <p:cNvSpPr/>
          <p:nvPr/>
        </p:nvSpPr>
        <p:spPr>
          <a:xfrm flipH="1">
            <a:off x="9579428" y="-2225265"/>
            <a:ext cx="2612571" cy="9083266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0BD1B0-040C-8779-BF09-D356ED9F462D}"/>
              </a:ext>
            </a:extLst>
          </p:cNvPr>
          <p:cNvSpPr txBox="1"/>
          <p:nvPr/>
        </p:nvSpPr>
        <p:spPr>
          <a:xfrm>
            <a:off x="1169915" y="290286"/>
            <a:ext cx="495616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rgbClr val="D41F26"/>
                </a:solidFill>
              </a:rPr>
              <a:t>Plasma Physicist</a:t>
            </a:r>
          </a:p>
        </p:txBody>
      </p:sp>
      <p:pic>
        <p:nvPicPr>
          <p:cNvPr id="14" name="Picture 13" descr="A red and black logo&#10;&#10;AI-generated content may be incorrect.">
            <a:extLst>
              <a:ext uri="{FF2B5EF4-FFF2-40B4-BE49-F238E27FC236}">
                <a16:creationId xmlns:a16="http://schemas.microsoft.com/office/drawing/2014/main" id="{77CC9875-D317-5BA4-C5F8-E926DDA319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305" y="6341349"/>
            <a:ext cx="2255095" cy="35066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66FE48F-C1FF-FB89-E8A2-39EFCCBF9840}"/>
              </a:ext>
            </a:extLst>
          </p:cNvPr>
          <p:cNvSpPr txBox="1"/>
          <p:nvPr/>
        </p:nvSpPr>
        <p:spPr>
          <a:xfrm>
            <a:off x="2948513" y="6216600"/>
            <a:ext cx="612080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/>
              <a:t>Reference: </a:t>
            </a:r>
            <a:r>
              <a:rPr lang="en-US" sz="1100" dirty="0">
                <a:solidFill>
                  <a:srgbClr val="00B0F0"/>
                </a:solidFill>
              </a:rPr>
              <a:t>https://</a:t>
            </a:r>
            <a:r>
              <a:rPr lang="en-US" sz="1100" dirty="0" err="1">
                <a:solidFill>
                  <a:srgbClr val="00B0F0"/>
                </a:solidFill>
              </a:rPr>
              <a:t>workforcenow.adp.com</a:t>
            </a:r>
            <a:r>
              <a:rPr lang="en-US" sz="1100" dirty="0">
                <a:solidFill>
                  <a:srgbClr val="00B0F0"/>
                </a:solidFill>
              </a:rPr>
              <a:t>/</a:t>
            </a:r>
            <a:r>
              <a:rPr lang="en-US" sz="1100" dirty="0" err="1">
                <a:solidFill>
                  <a:srgbClr val="00B0F0"/>
                </a:solidFill>
              </a:rPr>
              <a:t>mascsr</a:t>
            </a:r>
            <a:r>
              <a:rPr lang="en-US" sz="1100" dirty="0">
                <a:solidFill>
                  <a:srgbClr val="00B0F0"/>
                </a:solidFill>
              </a:rPr>
              <a:t>/default/</a:t>
            </a:r>
            <a:r>
              <a:rPr lang="en-US" sz="1100" dirty="0" err="1">
                <a:solidFill>
                  <a:srgbClr val="00B0F0"/>
                </a:solidFill>
              </a:rPr>
              <a:t>mdf</a:t>
            </a:r>
            <a:r>
              <a:rPr lang="en-US" sz="1100" dirty="0">
                <a:solidFill>
                  <a:srgbClr val="00B0F0"/>
                </a:solidFill>
              </a:rPr>
              <a:t>/recruitment/</a:t>
            </a:r>
            <a:r>
              <a:rPr lang="en-US" sz="1100" dirty="0" err="1">
                <a:solidFill>
                  <a:srgbClr val="00B0F0"/>
                </a:solidFill>
              </a:rPr>
              <a:t>recruitment.html?cid</a:t>
            </a:r>
            <a:r>
              <a:rPr lang="en-US" sz="1100" dirty="0">
                <a:solidFill>
                  <a:srgbClr val="00B0F0"/>
                </a:solidFill>
              </a:rPr>
              <a:t>=3196ba6f-d49c-4493-9290-3d91489bdfa9&amp;ccId=19000101_000001&amp;type=</a:t>
            </a:r>
            <a:r>
              <a:rPr lang="en-US" sz="1100" dirty="0" err="1">
                <a:solidFill>
                  <a:srgbClr val="00B0F0"/>
                </a:solidFill>
              </a:rPr>
              <a:t>JS&amp;lang</a:t>
            </a:r>
            <a:r>
              <a:rPr lang="en-US" sz="1100" dirty="0">
                <a:solidFill>
                  <a:srgbClr val="00B0F0"/>
                </a:solidFill>
              </a:rPr>
              <a:t>=</a:t>
            </a:r>
            <a:r>
              <a:rPr lang="en-US" sz="1100" dirty="0" err="1">
                <a:solidFill>
                  <a:srgbClr val="00B0F0"/>
                </a:solidFill>
              </a:rPr>
              <a:t>en_CA</a:t>
            </a:r>
            <a:endParaRPr lang="en-US" sz="1100" dirty="0">
              <a:solidFill>
                <a:srgbClr val="00B0F0"/>
              </a:solidFill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9B497C1B-403C-7D29-A062-E2DB401A8C38}"/>
              </a:ext>
            </a:extLst>
          </p:cNvPr>
          <p:cNvGrpSpPr/>
          <p:nvPr/>
        </p:nvGrpSpPr>
        <p:grpSpPr>
          <a:xfrm>
            <a:off x="1224097" y="2293693"/>
            <a:ext cx="6798332" cy="2202874"/>
            <a:chOff x="1828801" y="2316368"/>
            <a:chExt cx="6798332" cy="2202874"/>
          </a:xfrm>
          <a:blipFill>
            <a:blip r:embed="rId3"/>
            <a:stretch>
              <a:fillRect/>
            </a:stretch>
          </a:blipFill>
        </p:grpSpPr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9C20491F-BCCC-30E6-B11F-057CE2774B13}"/>
                </a:ext>
              </a:extLst>
            </p:cNvPr>
            <p:cNvSpPr/>
            <p:nvPr/>
          </p:nvSpPr>
          <p:spPr>
            <a:xfrm>
              <a:off x="1828801" y="2316369"/>
              <a:ext cx="692727" cy="1801091"/>
            </a:xfrm>
            <a:prstGeom prst="roundRect">
              <a:avLst>
                <a:gd name="adj" fmla="val 50000"/>
              </a:avLst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ounded Rectangle 18">
              <a:extLst>
                <a:ext uri="{FF2B5EF4-FFF2-40B4-BE49-F238E27FC236}">
                  <a16:creationId xmlns:a16="http://schemas.microsoft.com/office/drawing/2014/main" id="{608E6264-BA6B-047B-6A16-1C57D1F363C1}"/>
                </a:ext>
              </a:extLst>
            </p:cNvPr>
            <p:cNvSpPr/>
            <p:nvPr/>
          </p:nvSpPr>
          <p:spPr>
            <a:xfrm>
              <a:off x="3731125" y="2718151"/>
              <a:ext cx="692727" cy="1801091"/>
            </a:xfrm>
            <a:prstGeom prst="roundRect">
              <a:avLst>
                <a:gd name="adj" fmla="val 50000"/>
              </a:avLst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ounded Rectangle 19">
              <a:extLst>
                <a:ext uri="{FF2B5EF4-FFF2-40B4-BE49-F238E27FC236}">
                  <a16:creationId xmlns:a16="http://schemas.microsoft.com/office/drawing/2014/main" id="{353F65D7-CDF9-66A9-DD13-6D2C780A5B4A}"/>
                </a:ext>
              </a:extLst>
            </p:cNvPr>
            <p:cNvSpPr/>
            <p:nvPr/>
          </p:nvSpPr>
          <p:spPr>
            <a:xfrm>
              <a:off x="5745678" y="2316368"/>
              <a:ext cx="692727" cy="1801091"/>
            </a:xfrm>
            <a:prstGeom prst="roundRect">
              <a:avLst>
                <a:gd name="adj" fmla="val 50000"/>
              </a:avLst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ounded Rectangle 20">
              <a:extLst>
                <a:ext uri="{FF2B5EF4-FFF2-40B4-BE49-F238E27FC236}">
                  <a16:creationId xmlns:a16="http://schemas.microsoft.com/office/drawing/2014/main" id="{BCB9642C-FA97-5951-FABF-AF87010E6819}"/>
                </a:ext>
              </a:extLst>
            </p:cNvPr>
            <p:cNvSpPr/>
            <p:nvPr/>
          </p:nvSpPr>
          <p:spPr>
            <a:xfrm>
              <a:off x="7934406" y="2718151"/>
              <a:ext cx="692727" cy="1801091"/>
            </a:xfrm>
            <a:prstGeom prst="roundRect">
              <a:avLst>
                <a:gd name="adj" fmla="val 50000"/>
              </a:avLst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B8D00A31-334B-8CA8-4411-71AADE0D4DF6}"/>
              </a:ext>
            </a:extLst>
          </p:cNvPr>
          <p:cNvSpPr txBox="1"/>
          <p:nvPr/>
        </p:nvSpPr>
        <p:spPr>
          <a:xfrm>
            <a:off x="1440849" y="1202845"/>
            <a:ext cx="322321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400" b="1" dirty="0"/>
              <a:t>Data interpretation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05C6C888-89F0-6456-42AC-6671385D1D75}"/>
              </a:ext>
            </a:extLst>
          </p:cNvPr>
          <p:cNvCxnSpPr>
            <a:stCxn id="11" idx="0"/>
          </p:cNvCxnSpPr>
          <p:nvPr/>
        </p:nvCxnSpPr>
        <p:spPr>
          <a:xfrm flipH="1" flipV="1">
            <a:off x="1570460" y="1662545"/>
            <a:ext cx="1" cy="631149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6BDFDCA0-4830-A247-420E-CCBE5838159A}"/>
              </a:ext>
            </a:extLst>
          </p:cNvPr>
          <p:cNvSpPr txBox="1"/>
          <p:nvPr/>
        </p:nvSpPr>
        <p:spPr>
          <a:xfrm>
            <a:off x="1832289" y="1616874"/>
            <a:ext cx="3739584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i="1" dirty="0">
                <a:solidFill>
                  <a:schemeClr val="bg1">
                    <a:lumMod val="50000"/>
                  </a:schemeClr>
                </a:solidFill>
              </a:rPr>
              <a:t>Analyze and integrate diagnostic data from General Fusion plasma experiments . </a:t>
            </a:r>
          </a:p>
          <a:p>
            <a:r>
              <a:rPr lang="en-US" sz="1400" i="1" dirty="0">
                <a:solidFill>
                  <a:schemeClr val="bg1">
                    <a:lumMod val="50000"/>
                  </a:schemeClr>
                </a:solidFill>
              </a:rPr>
              <a:t>Curate and interpret experimental data. 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CDC55E3-1B56-3222-0232-4758B248A750}"/>
              </a:ext>
            </a:extLst>
          </p:cNvPr>
          <p:cNvSpPr txBox="1"/>
          <p:nvPr/>
        </p:nvSpPr>
        <p:spPr>
          <a:xfrm>
            <a:off x="1446387" y="5424322"/>
            <a:ext cx="277863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400" b="1" dirty="0"/>
              <a:t>Model validation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8AC58327-4607-7337-81D2-FA2176AF87B9}"/>
              </a:ext>
            </a:extLst>
          </p:cNvPr>
          <p:cNvCxnSpPr>
            <a:cxnSpLocks/>
          </p:cNvCxnSpPr>
          <p:nvPr/>
        </p:nvCxnSpPr>
        <p:spPr>
          <a:xfrm flipV="1">
            <a:off x="3472784" y="4496567"/>
            <a:ext cx="0" cy="927755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3FA668DA-1EAE-1B8C-B91F-A7BAE9068DA8}"/>
              </a:ext>
            </a:extLst>
          </p:cNvPr>
          <p:cNvSpPr txBox="1"/>
          <p:nvPr/>
        </p:nvSpPr>
        <p:spPr>
          <a:xfrm>
            <a:off x="102999" y="4510550"/>
            <a:ext cx="335470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200" i="1" dirty="0">
                <a:solidFill>
                  <a:schemeClr val="bg1">
                    <a:lumMod val="50000"/>
                  </a:schemeClr>
                </a:solidFill>
              </a:rPr>
              <a:t>Analyze and integrate diagnostic data from General Fusion plasma experiments to develop comprehensive hypotheses for evolution of plasma characteristics and reconcile them with simulation results and reconstructions. 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4540280E-E1A9-2EEC-799E-2F73C3E84EF6}"/>
              </a:ext>
            </a:extLst>
          </p:cNvPr>
          <p:cNvCxnSpPr/>
          <p:nvPr/>
        </p:nvCxnSpPr>
        <p:spPr>
          <a:xfrm flipH="1" flipV="1">
            <a:off x="5487337" y="1662545"/>
            <a:ext cx="1" cy="631149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C40932CB-30E2-21F3-1EC6-CF3EBA1FB49A}"/>
              </a:ext>
            </a:extLst>
          </p:cNvPr>
          <p:cNvSpPr txBox="1"/>
          <p:nvPr/>
        </p:nvSpPr>
        <p:spPr>
          <a:xfrm>
            <a:off x="5677199" y="1613935"/>
            <a:ext cx="4649136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400" i="1" dirty="0">
                <a:solidFill>
                  <a:schemeClr val="bg1">
                    <a:lumMod val="50000"/>
                  </a:schemeClr>
                </a:solidFill>
              </a:rPr>
              <a:t>Propose new experimental campaigns and corresponding simulations to answer key questions regarding plasma parameter evolution and optimization of MTF targets. 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688DBC2-2402-E22B-F61F-162AE9FA390F}"/>
              </a:ext>
            </a:extLst>
          </p:cNvPr>
          <p:cNvSpPr txBox="1"/>
          <p:nvPr/>
        </p:nvSpPr>
        <p:spPr>
          <a:xfrm>
            <a:off x="5335541" y="1208369"/>
            <a:ext cx="322321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400" b="1" dirty="0"/>
              <a:t>Propose experiments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8D9180A-6E67-2DD6-C7A7-28E2826A8412}"/>
              </a:ext>
            </a:extLst>
          </p:cNvPr>
          <p:cNvSpPr txBox="1"/>
          <p:nvPr/>
        </p:nvSpPr>
        <p:spPr>
          <a:xfrm>
            <a:off x="5140974" y="5438763"/>
            <a:ext cx="330297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400" b="1" dirty="0"/>
              <a:t>Dynamic model on ST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9F452C65-124F-6E5A-A54C-6DE2DA3A6056}"/>
              </a:ext>
            </a:extLst>
          </p:cNvPr>
          <p:cNvCxnSpPr>
            <a:cxnSpLocks/>
          </p:cNvCxnSpPr>
          <p:nvPr/>
        </p:nvCxnSpPr>
        <p:spPr>
          <a:xfrm flipV="1">
            <a:off x="7671359" y="4496567"/>
            <a:ext cx="0" cy="927755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51A130FF-F798-C0C0-BEEA-E5BAA11C7BFF}"/>
              </a:ext>
            </a:extLst>
          </p:cNvPr>
          <p:cNvSpPr txBox="1"/>
          <p:nvPr/>
        </p:nvSpPr>
        <p:spPr>
          <a:xfrm>
            <a:off x="3849307" y="4713814"/>
            <a:ext cx="379189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200" i="1" dirty="0">
                <a:solidFill>
                  <a:schemeClr val="bg1">
                    <a:lumMod val="50000"/>
                  </a:schemeClr>
                </a:solidFill>
              </a:rPr>
              <a:t>Work with the simulation, reconstruction, and diagnostic teams to develop dynamic models of spherical tokamak (ST) plasmas under compression. 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555E262-9422-BD80-89A1-E9D019470918}"/>
              </a:ext>
            </a:extLst>
          </p:cNvPr>
          <p:cNvSpPr txBox="1"/>
          <p:nvPr/>
        </p:nvSpPr>
        <p:spPr>
          <a:xfrm rot="17167862">
            <a:off x="8747411" y="4383120"/>
            <a:ext cx="35750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Responsibilities</a:t>
            </a:r>
          </a:p>
        </p:txBody>
      </p: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647DF939-E9F3-30C2-6AE3-12C6049DAD93}"/>
              </a:ext>
            </a:extLst>
          </p:cNvPr>
          <p:cNvSpPr/>
          <p:nvPr/>
        </p:nvSpPr>
        <p:spPr>
          <a:xfrm>
            <a:off x="4319124" y="1306802"/>
            <a:ext cx="507574" cy="258145"/>
          </a:xfrm>
          <a:prstGeom prst="roundRect">
            <a:avLst>
              <a:gd name="adj" fmla="val 50000"/>
            </a:avLst>
          </a:prstGeom>
          <a:solidFill>
            <a:srgbClr val="FF0000"/>
          </a:solidFill>
          <a:ln w="6350"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/>
              <a:t>R1</a:t>
            </a:r>
          </a:p>
        </p:txBody>
      </p:sp>
      <p:sp>
        <p:nvSpPr>
          <p:cNvPr id="48" name="Rounded Rectangle 47">
            <a:extLst>
              <a:ext uri="{FF2B5EF4-FFF2-40B4-BE49-F238E27FC236}">
                <a16:creationId xmlns:a16="http://schemas.microsoft.com/office/drawing/2014/main" id="{45803C0A-144F-A7C6-A325-3C724EBCE42E}"/>
              </a:ext>
            </a:extLst>
          </p:cNvPr>
          <p:cNvSpPr/>
          <p:nvPr/>
        </p:nvSpPr>
        <p:spPr>
          <a:xfrm>
            <a:off x="3203918" y="5842705"/>
            <a:ext cx="507574" cy="258145"/>
          </a:xfrm>
          <a:prstGeom prst="roundRect">
            <a:avLst>
              <a:gd name="adj" fmla="val 50000"/>
            </a:avLst>
          </a:prstGeom>
          <a:solidFill>
            <a:srgbClr val="FF0000"/>
          </a:solidFill>
          <a:ln w="6350"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/>
              <a:t>R2</a:t>
            </a:r>
          </a:p>
        </p:txBody>
      </p:sp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BF0C4954-EDA8-8935-70BC-B9BF7D9B29D4}"/>
              </a:ext>
            </a:extLst>
          </p:cNvPr>
          <p:cNvSpPr/>
          <p:nvPr/>
        </p:nvSpPr>
        <p:spPr>
          <a:xfrm>
            <a:off x="8504112" y="1302820"/>
            <a:ext cx="507574" cy="258145"/>
          </a:xfrm>
          <a:prstGeom prst="roundRect">
            <a:avLst>
              <a:gd name="adj" fmla="val 50000"/>
            </a:avLst>
          </a:prstGeom>
          <a:solidFill>
            <a:srgbClr val="FF0000"/>
          </a:solidFill>
          <a:ln w="6350"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/>
              <a:t>R3</a:t>
            </a:r>
          </a:p>
        </p:txBody>
      </p:sp>
      <p:sp>
        <p:nvSpPr>
          <p:cNvPr id="50" name="Rounded Rectangle 49">
            <a:extLst>
              <a:ext uri="{FF2B5EF4-FFF2-40B4-BE49-F238E27FC236}">
                <a16:creationId xmlns:a16="http://schemas.microsoft.com/office/drawing/2014/main" id="{E531058D-3278-46DE-2E6C-EECABA39E10B}"/>
              </a:ext>
            </a:extLst>
          </p:cNvPr>
          <p:cNvSpPr/>
          <p:nvPr/>
        </p:nvSpPr>
        <p:spPr>
          <a:xfrm>
            <a:off x="7417572" y="5842705"/>
            <a:ext cx="507574" cy="258145"/>
          </a:xfrm>
          <a:prstGeom prst="roundRect">
            <a:avLst>
              <a:gd name="adj" fmla="val 50000"/>
            </a:avLst>
          </a:prstGeom>
          <a:solidFill>
            <a:srgbClr val="FF0000"/>
          </a:solidFill>
          <a:ln w="6350"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/>
              <a:t>R4</a:t>
            </a:r>
          </a:p>
        </p:txBody>
      </p:sp>
      <p:sp>
        <p:nvSpPr>
          <p:cNvPr id="52" name="Date Placeholder 51">
            <a:extLst>
              <a:ext uri="{FF2B5EF4-FFF2-40B4-BE49-F238E27FC236}">
                <a16:creationId xmlns:a16="http://schemas.microsoft.com/office/drawing/2014/main" id="{F1953532-8C91-BD5E-E20F-B729556228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AA491-2F58-B24F-A236-D08C9E76ED55}" type="datetime1">
              <a:rPr lang="en-US" smtClean="0"/>
              <a:t>10/27/2025</a:t>
            </a:fld>
            <a:endParaRPr lang="en-US"/>
          </a:p>
        </p:txBody>
      </p:sp>
      <p:sp>
        <p:nvSpPr>
          <p:cNvPr id="53" name="Slide Number Placeholder 52">
            <a:extLst>
              <a:ext uri="{FF2B5EF4-FFF2-40B4-BE49-F238E27FC236}">
                <a16:creationId xmlns:a16="http://schemas.microsoft.com/office/drawing/2014/main" id="{B5A55512-DE5C-C34D-0F9F-29B75F16BC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0687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558C22-E86C-B003-91F6-0B3FB9ACA3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riangle 3">
            <a:extLst>
              <a:ext uri="{FF2B5EF4-FFF2-40B4-BE49-F238E27FC236}">
                <a16:creationId xmlns:a16="http://schemas.microsoft.com/office/drawing/2014/main" id="{46856A38-F261-FB26-D947-49C3A897A28A}"/>
              </a:ext>
            </a:extLst>
          </p:cNvPr>
          <p:cNvSpPr/>
          <p:nvPr/>
        </p:nvSpPr>
        <p:spPr>
          <a:xfrm flipV="1">
            <a:off x="0" y="-1"/>
            <a:ext cx="1169915" cy="4067503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riangle 4">
            <a:extLst>
              <a:ext uri="{FF2B5EF4-FFF2-40B4-BE49-F238E27FC236}">
                <a16:creationId xmlns:a16="http://schemas.microsoft.com/office/drawing/2014/main" id="{9142AE29-36CF-5DC8-A36F-D0D04302F422}"/>
              </a:ext>
            </a:extLst>
          </p:cNvPr>
          <p:cNvSpPr/>
          <p:nvPr/>
        </p:nvSpPr>
        <p:spPr>
          <a:xfrm flipH="1">
            <a:off x="9579428" y="-2225265"/>
            <a:ext cx="2612571" cy="9083266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4DD4EA-094E-CCA8-9C5A-5AB6B88698A6}"/>
              </a:ext>
            </a:extLst>
          </p:cNvPr>
          <p:cNvSpPr txBox="1"/>
          <p:nvPr/>
        </p:nvSpPr>
        <p:spPr>
          <a:xfrm>
            <a:off x="1260737" y="2591376"/>
            <a:ext cx="979249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D41F26"/>
                </a:solidFill>
              </a:rPr>
              <a:t>Research Activities: </a:t>
            </a:r>
          </a:p>
          <a:p>
            <a:r>
              <a:rPr lang="en-US" sz="4000" b="1" dirty="0">
                <a:solidFill>
                  <a:srgbClr val="D41F26"/>
                </a:solidFill>
              </a:rPr>
              <a:t>Plasma Theory &amp; Experimental Study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C70C1BD-674D-81CD-9D17-2F68FD487E13}"/>
              </a:ext>
            </a:extLst>
          </p:cNvPr>
          <p:cNvSpPr txBox="1"/>
          <p:nvPr/>
        </p:nvSpPr>
        <p:spPr>
          <a:xfrm rot="17167862">
            <a:off x="8468012" y="3652222"/>
            <a:ext cx="49262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Plasma Theory and Experimental Study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A32ED99-44E0-9B26-0CB5-8F358CA55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4966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558C22-E86C-B003-91F6-0B3FB9ACA3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riangle 3">
            <a:extLst>
              <a:ext uri="{FF2B5EF4-FFF2-40B4-BE49-F238E27FC236}">
                <a16:creationId xmlns:a16="http://schemas.microsoft.com/office/drawing/2014/main" id="{46856A38-F261-FB26-D947-49C3A897A28A}"/>
              </a:ext>
            </a:extLst>
          </p:cNvPr>
          <p:cNvSpPr/>
          <p:nvPr/>
        </p:nvSpPr>
        <p:spPr>
          <a:xfrm flipV="1">
            <a:off x="0" y="-1"/>
            <a:ext cx="1169915" cy="4067503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riangle 4">
            <a:extLst>
              <a:ext uri="{FF2B5EF4-FFF2-40B4-BE49-F238E27FC236}">
                <a16:creationId xmlns:a16="http://schemas.microsoft.com/office/drawing/2014/main" id="{9142AE29-36CF-5DC8-A36F-D0D04302F422}"/>
              </a:ext>
            </a:extLst>
          </p:cNvPr>
          <p:cNvSpPr/>
          <p:nvPr/>
        </p:nvSpPr>
        <p:spPr>
          <a:xfrm flipH="1">
            <a:off x="9579428" y="-2225265"/>
            <a:ext cx="2612571" cy="9083266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4DD4EA-094E-CCA8-9C5A-5AB6B88698A6}"/>
              </a:ext>
            </a:extLst>
          </p:cNvPr>
          <p:cNvSpPr txBox="1"/>
          <p:nvPr/>
        </p:nvSpPr>
        <p:spPr>
          <a:xfrm>
            <a:off x="1169915" y="290286"/>
            <a:ext cx="979249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D41F26"/>
                </a:solidFill>
              </a:rPr>
              <a:t>Research Activities: </a:t>
            </a:r>
          </a:p>
          <a:p>
            <a:r>
              <a:rPr lang="en-US" sz="4000" b="1" dirty="0">
                <a:solidFill>
                  <a:srgbClr val="D41F26"/>
                </a:solidFill>
              </a:rPr>
              <a:t>Plasma Theory &amp; Experimental Study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C70C1BD-674D-81CD-9D17-2F68FD487E13}"/>
              </a:ext>
            </a:extLst>
          </p:cNvPr>
          <p:cNvSpPr txBox="1"/>
          <p:nvPr/>
        </p:nvSpPr>
        <p:spPr>
          <a:xfrm rot="17167862">
            <a:off x="8468012" y="3652222"/>
            <a:ext cx="49262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Plasma Theory and Experimental Study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D4F7828-9CAA-8949-6BD9-82AFB89A4FB7}"/>
              </a:ext>
            </a:extLst>
          </p:cNvPr>
          <p:cNvSpPr txBox="1"/>
          <p:nvPr/>
        </p:nvSpPr>
        <p:spPr>
          <a:xfrm>
            <a:off x="1078436" y="1908190"/>
            <a:ext cx="8808920" cy="22852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50838" indent="-350838" algn="l">
              <a:spcBef>
                <a:spcPts val="45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n-US" sz="2000" b="1" i="0" dirty="0">
                <a:solidFill>
                  <a:srgbClr val="0F1115"/>
                </a:solidFill>
                <a:effectLst/>
                <a:latin typeface="quote-cjk-patch"/>
              </a:rPr>
              <a:t>Confinement Improvement by Understanding Micro-Tearing Modes in ELMs</a:t>
            </a:r>
          </a:p>
          <a:p>
            <a:pPr marL="350838" indent="-350838">
              <a:spcBef>
                <a:spcPts val="45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n-US" sz="2000" b="1" dirty="0">
                <a:solidFill>
                  <a:srgbClr val="0F1115"/>
                </a:solidFill>
                <a:latin typeface="quote-cjk-patch"/>
              </a:rPr>
              <a:t>Non-thermal Electron confinement with Magnetic Perturbations</a:t>
            </a:r>
          </a:p>
          <a:p>
            <a:pPr marL="350838" indent="-350838">
              <a:spcBef>
                <a:spcPts val="45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n-US" sz="2000" b="1" dirty="0">
                <a:solidFill>
                  <a:srgbClr val="0F1115"/>
                </a:solidFill>
                <a:latin typeface="quote-cjk-patch"/>
              </a:rPr>
              <a:t>Utilizing Electron Velocity Distribution Measurements for Enhanced Tokamak Startup Control</a:t>
            </a:r>
          </a:p>
          <a:p>
            <a:pPr marL="350838" indent="-350838">
              <a:spcBef>
                <a:spcPts val="45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n-US" sz="2000" b="1" dirty="0">
                <a:solidFill>
                  <a:srgbClr val="0F1115"/>
                </a:solidFill>
                <a:latin typeface="quote-cjk-patch"/>
              </a:rPr>
              <a:t>Validation of Kinetic Simulation and Synthetic Model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0384904-86EF-ED8E-0D49-580688CDB0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2A50D0-9207-7D4A-B5F9-0EB9AB7BA71B}" type="datetime1">
              <a:rPr lang="en-US" smtClean="0"/>
              <a:t>10/27/2025</a:t>
            </a:fld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A32ED99-44E0-9B26-0CB5-8F358CA55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4</a:t>
            </a:fld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02C0FF1-088C-4319-836F-C5E304F92509}"/>
              </a:ext>
            </a:extLst>
          </p:cNvPr>
          <p:cNvGrpSpPr/>
          <p:nvPr/>
        </p:nvGrpSpPr>
        <p:grpSpPr>
          <a:xfrm>
            <a:off x="1410279" y="4357789"/>
            <a:ext cx="6587218" cy="1852473"/>
            <a:chOff x="1457413" y="4373292"/>
            <a:chExt cx="6587218" cy="1852473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4517807D-216B-40DA-8FA2-EE842329331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 r="66133"/>
            <a:stretch/>
          </p:blipFill>
          <p:spPr>
            <a:xfrm>
              <a:off x="1457413" y="4373292"/>
              <a:ext cx="1402658" cy="1851294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0087F5C3-CEE2-49B5-8878-DD13520B512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PaintBrush/>
                      </a14:imgEffect>
                    </a14:imgLayer>
                  </a14:imgProps>
                </a:ext>
              </a:extLst>
            </a:blip>
            <a:srcRect t="38925"/>
            <a:stretch/>
          </p:blipFill>
          <p:spPr>
            <a:xfrm>
              <a:off x="5530030" y="4533893"/>
              <a:ext cx="2514601" cy="1691872"/>
            </a:xfrm>
            <a:prstGeom prst="rect">
              <a:avLst/>
            </a:prstGeom>
          </p:spPr>
        </p:pic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EE90018C-52E6-49D1-A717-5A0DC465277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49099"/>
          <a:stretch/>
        </p:blipFill>
        <p:spPr>
          <a:xfrm>
            <a:off x="3004671" y="4357789"/>
            <a:ext cx="2582423" cy="1851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57853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FB13D6-784C-9E20-86C5-22EF73D92A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88330552-D0A5-EECE-F286-F93ACAFC82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8768" y="1399528"/>
            <a:ext cx="3787035" cy="1692772"/>
          </a:xfrm>
          <a:prstGeom prst="rect">
            <a:avLst/>
          </a:prstGeom>
        </p:spPr>
      </p:pic>
      <p:sp>
        <p:nvSpPr>
          <p:cNvPr id="4" name="Triangle 3">
            <a:extLst>
              <a:ext uri="{FF2B5EF4-FFF2-40B4-BE49-F238E27FC236}">
                <a16:creationId xmlns:a16="http://schemas.microsoft.com/office/drawing/2014/main" id="{2C5F84FA-9D96-518D-DAA3-321E810950E2}"/>
              </a:ext>
            </a:extLst>
          </p:cNvPr>
          <p:cNvSpPr/>
          <p:nvPr/>
        </p:nvSpPr>
        <p:spPr>
          <a:xfrm flipV="1">
            <a:off x="0" y="-1"/>
            <a:ext cx="1169915" cy="4067503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riangle 4">
            <a:extLst>
              <a:ext uri="{FF2B5EF4-FFF2-40B4-BE49-F238E27FC236}">
                <a16:creationId xmlns:a16="http://schemas.microsoft.com/office/drawing/2014/main" id="{AD85D6C4-CD82-4711-7E8D-3A9E73D984DA}"/>
              </a:ext>
            </a:extLst>
          </p:cNvPr>
          <p:cNvSpPr/>
          <p:nvPr/>
        </p:nvSpPr>
        <p:spPr>
          <a:xfrm flipH="1">
            <a:off x="9579428" y="-2225265"/>
            <a:ext cx="2612571" cy="9083266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04B07FF-4861-5A0B-6263-67E0E3A38C6C}"/>
              </a:ext>
            </a:extLst>
          </p:cNvPr>
          <p:cNvSpPr txBox="1"/>
          <p:nvPr/>
        </p:nvSpPr>
        <p:spPr>
          <a:xfrm>
            <a:off x="1169915" y="290286"/>
            <a:ext cx="9792494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D41F26"/>
                </a:solidFill>
              </a:rPr>
              <a:t>Research Activities: </a:t>
            </a:r>
          </a:p>
          <a:p>
            <a:r>
              <a:rPr lang="en-US" sz="2400" b="1" i="0" dirty="0">
                <a:solidFill>
                  <a:srgbClr val="0F1115"/>
                </a:solidFill>
                <a:effectLst/>
                <a:latin typeface="quote-cjk-patch"/>
              </a:rPr>
              <a:t>Confinement Improvement by Understanding Micro-Tearing Modes in ELMs</a:t>
            </a:r>
          </a:p>
          <a:p>
            <a:endParaRPr lang="en-US" sz="4000" b="1" dirty="0">
              <a:solidFill>
                <a:srgbClr val="D41F26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2CFECAC-D51A-93FC-D08C-988B7A7215B5}"/>
              </a:ext>
            </a:extLst>
          </p:cNvPr>
          <p:cNvSpPr txBox="1"/>
          <p:nvPr/>
        </p:nvSpPr>
        <p:spPr>
          <a:xfrm rot="17167862">
            <a:off x="8468012" y="3836887"/>
            <a:ext cx="49262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Plasma Theory and Experimental Study (1/4)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F56F033-8AD5-41E8-9DF2-9198C462FB5B}"/>
              </a:ext>
            </a:extLst>
          </p:cNvPr>
          <p:cNvCxnSpPr>
            <a:cxnSpLocks/>
          </p:cNvCxnSpPr>
          <p:nvPr/>
        </p:nvCxnSpPr>
        <p:spPr>
          <a:xfrm>
            <a:off x="6812973" y="1507571"/>
            <a:ext cx="0" cy="422474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ED4FB7B-CD4F-1644-7480-EAE2ADE2A658}"/>
              </a:ext>
            </a:extLst>
          </p:cNvPr>
          <p:cNvSpPr txBox="1"/>
          <p:nvPr/>
        </p:nvSpPr>
        <p:spPr>
          <a:xfrm>
            <a:off x="346393" y="6001200"/>
            <a:ext cx="26229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i="0" dirty="0">
                <a:solidFill>
                  <a:srgbClr val="0F1115"/>
                </a:solidFill>
                <a:effectLst/>
                <a:latin typeface="quote-cjk-patch"/>
              </a:rPr>
              <a:t>Backgroun</a:t>
            </a:r>
            <a:r>
              <a:rPr lang="en-US" b="1" dirty="0">
                <a:solidFill>
                  <a:srgbClr val="0F1115"/>
                </a:solidFill>
                <a:latin typeface="quote-cjk-patch"/>
              </a:rPr>
              <a:t>d &amp; Motivation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7E88A9A-8768-614D-23A6-4F924B614368}"/>
              </a:ext>
            </a:extLst>
          </p:cNvPr>
          <p:cNvSpPr txBox="1"/>
          <p:nvPr/>
        </p:nvSpPr>
        <p:spPr>
          <a:xfrm>
            <a:off x="3649086" y="6001200"/>
            <a:ext cx="26229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i="0" dirty="0">
                <a:solidFill>
                  <a:srgbClr val="0F1115"/>
                </a:solidFill>
                <a:effectLst/>
                <a:latin typeface="quote-cjk-patch"/>
              </a:rPr>
              <a:t>Theory &amp; Model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4795023-6ECA-88AD-40BB-DDC75DA43D76}"/>
              </a:ext>
            </a:extLst>
          </p:cNvPr>
          <p:cNvSpPr txBox="1"/>
          <p:nvPr/>
        </p:nvSpPr>
        <p:spPr>
          <a:xfrm>
            <a:off x="7254564" y="5862700"/>
            <a:ext cx="218752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i="0" dirty="0">
                <a:solidFill>
                  <a:srgbClr val="0F1115"/>
                </a:solidFill>
                <a:effectLst/>
                <a:latin typeface="quote-cjk-patch"/>
              </a:rPr>
              <a:t>Experimental Study &amp; Validation</a:t>
            </a:r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BA59378-D348-55E7-EB58-C04488BAD90F}"/>
              </a:ext>
            </a:extLst>
          </p:cNvPr>
          <p:cNvCxnSpPr>
            <a:cxnSpLocks/>
          </p:cNvCxnSpPr>
          <p:nvPr/>
        </p:nvCxnSpPr>
        <p:spPr>
          <a:xfrm>
            <a:off x="3169227" y="1590699"/>
            <a:ext cx="0" cy="422474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46D96A60-9D67-E543-4468-B93DA8EFDCE7}"/>
              </a:ext>
            </a:extLst>
          </p:cNvPr>
          <p:cNvSpPr txBox="1"/>
          <p:nvPr/>
        </p:nvSpPr>
        <p:spPr>
          <a:xfrm>
            <a:off x="713626" y="1846133"/>
            <a:ext cx="24556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The path to practical fusion energy requires minimizing the plasma turbulence to maintain strong confinement.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25070FF-68FC-6B86-0164-3F23614966E0}"/>
              </a:ext>
            </a:extLst>
          </p:cNvPr>
          <p:cNvSpPr txBox="1"/>
          <p:nvPr/>
        </p:nvSpPr>
        <p:spPr>
          <a:xfrm>
            <a:off x="584957" y="3187751"/>
            <a:ext cx="258427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Among the key mechanisms at play, micro-tearing modes stand out as a dominant source of transport in the high-temperature, tokamak edge.</a:t>
            </a:r>
          </a:p>
          <a:p>
            <a:endParaRPr lang="en-US" sz="1200" dirty="0"/>
          </a:p>
          <a:p>
            <a:r>
              <a:rPr lang="en-US" sz="1200" dirty="0"/>
              <a:t>NOT only just an academic exercise.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BCF3E9D-FF62-3642-A965-0868A682B5FE}"/>
              </a:ext>
            </a:extLst>
          </p:cNvPr>
          <p:cNvSpPr txBox="1"/>
          <p:nvPr/>
        </p:nvSpPr>
        <p:spPr>
          <a:xfrm>
            <a:off x="578373" y="4483900"/>
            <a:ext cx="239097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It is a prerequisite for designing and optimizing next-generation fusion reactors.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05634D0-EFED-9B62-4336-583C0FD0098E}"/>
              </a:ext>
            </a:extLst>
          </p:cNvPr>
          <p:cNvSpPr txBox="1"/>
          <p:nvPr/>
        </p:nvSpPr>
        <p:spPr>
          <a:xfrm>
            <a:off x="544258" y="2901082"/>
            <a:ext cx="1462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D41F26"/>
                </a:solidFill>
              </a:rPr>
              <a:t>TRANSPORT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C2F1E7D-1FD9-4363-0499-879CAA312569}"/>
              </a:ext>
            </a:extLst>
          </p:cNvPr>
          <p:cNvSpPr txBox="1"/>
          <p:nvPr/>
        </p:nvSpPr>
        <p:spPr>
          <a:xfrm>
            <a:off x="6896197" y="2947309"/>
            <a:ext cx="3359465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Diagnostics: </a:t>
            </a:r>
          </a:p>
          <a:p>
            <a:r>
              <a:rPr lang="en-US" sz="1200" dirty="0"/>
              <a:t>1D &amp; 2D ECE, DBS, Mirnov coil, Polarimeter- Interferometer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225FD2E-E67D-6245-5595-8511AA2043B8}"/>
              </a:ext>
            </a:extLst>
          </p:cNvPr>
          <p:cNvSpPr txBox="1"/>
          <p:nvPr/>
        </p:nvSpPr>
        <p:spPr>
          <a:xfrm>
            <a:off x="6855028" y="4084305"/>
            <a:ext cx="3271896" cy="16619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D41F26"/>
                </a:solidFill>
              </a:rPr>
              <a:t>SMALL PARTICLE FLUX </a:t>
            </a:r>
          </a:p>
          <a:p>
            <a:r>
              <a:rPr lang="en-US" sz="1200" dirty="0"/>
              <a:t>1.The experimental results demonstrate that micro-tearing modes are responsible for a small particle flux. </a:t>
            </a:r>
          </a:p>
          <a:p>
            <a:r>
              <a:rPr lang="en-US" sz="1200" dirty="0"/>
              <a:t>2.High correlation between fluctuation of </a:t>
            </a:r>
            <a:r>
              <a:rPr lang="en-US" sz="1200" dirty="0" err="1"/>
              <a:t>Te</a:t>
            </a:r>
            <a:r>
              <a:rPr lang="en-US" sz="1200" dirty="0"/>
              <a:t> and </a:t>
            </a:r>
            <a:r>
              <a:rPr lang="en-US" sz="1200" dirty="0" err="1"/>
              <a:t>Er</a:t>
            </a:r>
            <a:r>
              <a:rPr lang="en-US" sz="1200" dirty="0"/>
              <a:t> measured  from ECE and DBS.</a:t>
            </a:r>
          </a:p>
          <a:p>
            <a:r>
              <a:rPr lang="en-US" sz="1200" dirty="0"/>
              <a:t>3. Prove that MTM rotation is in diamagnetic drift direction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E36CA1F6-E079-EDE4-F409-F6E6716EF17C}"/>
              </a:ext>
            </a:extLst>
          </p:cNvPr>
          <p:cNvSpPr/>
          <p:nvPr/>
        </p:nvSpPr>
        <p:spPr>
          <a:xfrm>
            <a:off x="7256030" y="6560613"/>
            <a:ext cx="507574" cy="258145"/>
          </a:xfrm>
          <a:prstGeom prst="roundRect">
            <a:avLst>
              <a:gd name="adj" fmla="val 50000"/>
            </a:avLst>
          </a:prstGeom>
          <a:solidFill>
            <a:srgbClr val="FF0000"/>
          </a:solidFill>
          <a:ln w="6350"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/>
              <a:t>R1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778D8ADB-BE9E-3467-8C5D-FE173C231D3E}"/>
              </a:ext>
            </a:extLst>
          </p:cNvPr>
          <p:cNvSpPr/>
          <p:nvPr/>
        </p:nvSpPr>
        <p:spPr>
          <a:xfrm>
            <a:off x="8094540" y="6560612"/>
            <a:ext cx="507574" cy="258145"/>
          </a:xfrm>
          <a:prstGeom prst="roundRect">
            <a:avLst>
              <a:gd name="adj" fmla="val 50000"/>
            </a:avLst>
          </a:prstGeom>
          <a:solidFill>
            <a:srgbClr val="FF0000"/>
          </a:solidFill>
          <a:ln w="6350"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/>
              <a:t>R2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4727D62D-77AE-821D-4F14-EEA4F5F1BFBC}"/>
              </a:ext>
            </a:extLst>
          </p:cNvPr>
          <p:cNvSpPr/>
          <p:nvPr/>
        </p:nvSpPr>
        <p:spPr>
          <a:xfrm>
            <a:off x="8937745" y="6560611"/>
            <a:ext cx="507574" cy="258145"/>
          </a:xfrm>
          <a:prstGeom prst="roundRect">
            <a:avLst>
              <a:gd name="adj" fmla="val 50000"/>
            </a:avLst>
          </a:prstGeom>
          <a:solidFill>
            <a:srgbClr val="FF0000"/>
          </a:solidFill>
          <a:ln w="6350"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/>
              <a:t>R3</a:t>
            </a:r>
          </a:p>
        </p:txBody>
      </p:sp>
      <p:sp>
        <p:nvSpPr>
          <p:cNvPr id="31" name="Date Placeholder 30">
            <a:extLst>
              <a:ext uri="{FF2B5EF4-FFF2-40B4-BE49-F238E27FC236}">
                <a16:creationId xmlns:a16="http://schemas.microsoft.com/office/drawing/2014/main" id="{3661F112-A056-6264-AF5F-570425F1C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FB5EA-BDE7-2A49-B5EC-115F56355B18}" type="datetime1">
              <a:rPr lang="en-US" smtClean="0"/>
              <a:t>10/27/2025</a:t>
            </a:fld>
            <a:endParaRPr lang="en-US"/>
          </a:p>
        </p:txBody>
      </p:sp>
      <p:sp>
        <p:nvSpPr>
          <p:cNvPr id="32" name="Slide Number Placeholder 31">
            <a:extLst>
              <a:ext uri="{FF2B5EF4-FFF2-40B4-BE49-F238E27FC236}">
                <a16:creationId xmlns:a16="http://schemas.microsoft.com/office/drawing/2014/main" id="{10D3FFB0-76FE-D0FF-3A5C-4C5FD2712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5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909A76F-2C3A-494B-8EB6-ADBA625BA577}"/>
              </a:ext>
            </a:extLst>
          </p:cNvPr>
          <p:cNvSpPr/>
          <p:nvPr/>
        </p:nvSpPr>
        <p:spPr>
          <a:xfrm>
            <a:off x="3318495" y="4955521"/>
            <a:ext cx="3379021" cy="9002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/>
              <a:t>1.Drake, J.F.; Lee, Y.C. Kinetic Theory of Tearing Instabilities. The Physics of Fluids 1977, 20 (8), 1341–53.</a:t>
            </a:r>
          </a:p>
          <a:p>
            <a:r>
              <a:rPr lang="en-US" sz="1050" dirty="0"/>
              <a:t>2. </a:t>
            </a:r>
            <a:r>
              <a:rPr lang="en-US" sz="1050" dirty="0" err="1"/>
              <a:t>Jenko</a:t>
            </a:r>
            <a:r>
              <a:rPr lang="en-US" sz="1050" dirty="0"/>
              <a:t>, F.; Dorland, W.; </a:t>
            </a:r>
            <a:r>
              <a:rPr lang="en-US" sz="1050" dirty="0" err="1"/>
              <a:t>Kotschenreuther</a:t>
            </a:r>
            <a:r>
              <a:rPr lang="en-US" sz="1050" dirty="0"/>
              <a:t>, M.; Rogers, B.N. Electron Temperature Gradient Driven Turbulence. Phys. Plasmas 2000, 7 (5), 1904–10.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17B2A1-DE8C-448E-A64B-7573C1EB709B}"/>
              </a:ext>
            </a:extLst>
          </p:cNvPr>
          <p:cNvSpPr/>
          <p:nvPr/>
        </p:nvSpPr>
        <p:spPr>
          <a:xfrm>
            <a:off x="3316380" y="2582364"/>
            <a:ext cx="351114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Electron Diamagnetic Drift Direction.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331FD46-8455-49C2-A479-224976BE22CE}"/>
              </a:ext>
            </a:extLst>
          </p:cNvPr>
          <p:cNvSpPr/>
          <p:nvPr/>
        </p:nvSpPr>
        <p:spPr>
          <a:xfrm>
            <a:off x="3337754" y="3278688"/>
            <a:ext cx="329459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Gyrokinetic simulations </a:t>
            </a:r>
          </a:p>
          <a:p>
            <a:r>
              <a:rPr lang="en-US" dirty="0"/>
              <a:t>MTM transport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45671D4-2FFB-43A4-8D49-F3B388F34580}"/>
              </a:ext>
            </a:extLst>
          </p:cNvPr>
          <p:cNvSpPr/>
          <p:nvPr/>
        </p:nvSpPr>
        <p:spPr>
          <a:xfrm>
            <a:off x="3313978" y="1817913"/>
            <a:ext cx="339939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Electromagnetic Mode [1]</a:t>
            </a:r>
          </a:p>
          <a:p>
            <a:r>
              <a:rPr lang="en-US" dirty="0"/>
              <a:t>Electron Temperature Gradient [2]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0ECF292-97E5-4D01-91E3-76B0E0483C7E}"/>
              </a:ext>
            </a:extLst>
          </p:cNvPr>
          <p:cNvSpPr/>
          <p:nvPr/>
        </p:nvSpPr>
        <p:spPr>
          <a:xfrm>
            <a:off x="3739300" y="3929219"/>
            <a:ext cx="185018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Heat flux</a:t>
            </a:r>
          </a:p>
          <a:p>
            <a:r>
              <a:rPr lang="en-US" dirty="0"/>
              <a:t>Small particle flux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8366048-D328-41E1-BB5E-296EA656C19F}"/>
              </a:ext>
            </a:extLst>
          </p:cNvPr>
          <p:cNvCxnSpPr/>
          <p:nvPr/>
        </p:nvCxnSpPr>
        <p:spPr>
          <a:xfrm>
            <a:off x="3649086" y="3925019"/>
            <a:ext cx="0" cy="52991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A4EAF84C-88E2-4E9B-BDF7-2AD330454AB8}"/>
              </a:ext>
            </a:extLst>
          </p:cNvPr>
          <p:cNvCxnSpPr/>
          <p:nvPr/>
        </p:nvCxnSpPr>
        <p:spPr>
          <a:xfrm flipH="1">
            <a:off x="3649085" y="4117104"/>
            <a:ext cx="16852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BFCBA5A1-24A5-476A-8A66-11CF0C5C3BB5}"/>
              </a:ext>
            </a:extLst>
          </p:cNvPr>
          <p:cNvCxnSpPr/>
          <p:nvPr/>
        </p:nvCxnSpPr>
        <p:spPr>
          <a:xfrm flipH="1">
            <a:off x="3650653" y="4448617"/>
            <a:ext cx="16852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DAD0575E-A6A5-48ED-8848-5BAD68E54228}"/>
              </a:ext>
            </a:extLst>
          </p:cNvPr>
          <p:cNvSpPr/>
          <p:nvPr/>
        </p:nvSpPr>
        <p:spPr>
          <a:xfrm>
            <a:off x="6852359" y="3660982"/>
            <a:ext cx="351114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D41F26"/>
                </a:solidFill>
              </a:rPr>
              <a:t>ELECTRON DIAMAGNETIC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BC86A51-359F-4CA3-9BC8-55CD140D3949}"/>
              </a:ext>
            </a:extLst>
          </p:cNvPr>
          <p:cNvSpPr/>
          <p:nvPr/>
        </p:nvSpPr>
        <p:spPr>
          <a:xfrm>
            <a:off x="6912577" y="1304448"/>
            <a:ext cx="6096000" cy="25391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050" dirty="0"/>
              <a:t>Qu, C. M., et al. Radiation Effects and Defects in Solids 179.3-4 (2024): 514-524.</a:t>
            </a:r>
          </a:p>
        </p:txBody>
      </p:sp>
    </p:spTree>
    <p:extLst>
      <p:ext uri="{BB962C8B-B14F-4D97-AF65-F5344CB8AC3E}">
        <p14:creationId xmlns:p14="http://schemas.microsoft.com/office/powerpoint/2010/main" val="21791328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4063DF-D4FB-BB41-D36C-4C51ED1C84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474DBA82-58D8-487F-B320-B8E45236910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099"/>
          <a:stretch/>
        </p:blipFill>
        <p:spPr>
          <a:xfrm>
            <a:off x="6733004" y="2015750"/>
            <a:ext cx="3450702" cy="2473748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0B098C93-1A13-484F-B948-EB79E7B9827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8765" r="53208"/>
          <a:stretch/>
        </p:blipFill>
        <p:spPr>
          <a:xfrm>
            <a:off x="3169227" y="2234608"/>
            <a:ext cx="2348041" cy="340673"/>
          </a:xfrm>
          <a:prstGeom prst="rect">
            <a:avLst/>
          </a:prstGeom>
        </p:spPr>
      </p:pic>
      <p:sp>
        <p:nvSpPr>
          <p:cNvPr id="4" name="Triangle 3">
            <a:extLst>
              <a:ext uri="{FF2B5EF4-FFF2-40B4-BE49-F238E27FC236}">
                <a16:creationId xmlns:a16="http://schemas.microsoft.com/office/drawing/2014/main" id="{929FE227-EE31-D4E4-6BA5-489D3719BB6B}"/>
              </a:ext>
            </a:extLst>
          </p:cNvPr>
          <p:cNvSpPr/>
          <p:nvPr/>
        </p:nvSpPr>
        <p:spPr>
          <a:xfrm flipV="1">
            <a:off x="0" y="-1"/>
            <a:ext cx="1169915" cy="4067503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riangle 4">
            <a:extLst>
              <a:ext uri="{FF2B5EF4-FFF2-40B4-BE49-F238E27FC236}">
                <a16:creationId xmlns:a16="http://schemas.microsoft.com/office/drawing/2014/main" id="{BDE8340E-4A7E-D98F-99F5-62B6EFE1956F}"/>
              </a:ext>
            </a:extLst>
          </p:cNvPr>
          <p:cNvSpPr/>
          <p:nvPr/>
        </p:nvSpPr>
        <p:spPr>
          <a:xfrm flipH="1">
            <a:off x="9579428" y="-2225265"/>
            <a:ext cx="2612571" cy="9083266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1BF8B3-B308-1758-9B71-5B837E63D551}"/>
              </a:ext>
            </a:extLst>
          </p:cNvPr>
          <p:cNvSpPr txBox="1"/>
          <p:nvPr/>
        </p:nvSpPr>
        <p:spPr>
          <a:xfrm>
            <a:off x="1169915" y="290286"/>
            <a:ext cx="979249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D41F26"/>
                </a:solidFill>
              </a:rPr>
              <a:t>Research Activities: </a:t>
            </a:r>
          </a:p>
          <a:p>
            <a:r>
              <a:rPr lang="en-US" sz="2400" b="1" dirty="0"/>
              <a:t>Non-Thermal Electron Confinement with Magnetic Perturbations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D16DCA7-EA1A-4ACC-AA7F-8C38A4703323}"/>
              </a:ext>
            </a:extLst>
          </p:cNvPr>
          <p:cNvSpPr txBox="1"/>
          <p:nvPr/>
        </p:nvSpPr>
        <p:spPr>
          <a:xfrm rot="17167862">
            <a:off x="8468012" y="3836887"/>
            <a:ext cx="49262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Plasma Theory and Experimental Study (2/4)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FC5CC4C-DFA2-E77B-EF7B-236C07908C1F}"/>
              </a:ext>
            </a:extLst>
          </p:cNvPr>
          <p:cNvSpPr txBox="1"/>
          <p:nvPr/>
        </p:nvSpPr>
        <p:spPr>
          <a:xfrm>
            <a:off x="346393" y="6001200"/>
            <a:ext cx="26229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i="0" dirty="0">
                <a:solidFill>
                  <a:srgbClr val="0F1115"/>
                </a:solidFill>
                <a:effectLst/>
                <a:latin typeface="quote-cjk-patch"/>
              </a:rPr>
              <a:t>Backgroun</a:t>
            </a:r>
            <a:r>
              <a:rPr lang="en-US" b="1" dirty="0">
                <a:solidFill>
                  <a:srgbClr val="0F1115"/>
                </a:solidFill>
                <a:latin typeface="quote-cjk-patch"/>
              </a:rPr>
              <a:t>d &amp; Motivation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7217969-438E-BF2B-900D-3ECF85413293}"/>
              </a:ext>
            </a:extLst>
          </p:cNvPr>
          <p:cNvSpPr txBox="1"/>
          <p:nvPr/>
        </p:nvSpPr>
        <p:spPr>
          <a:xfrm>
            <a:off x="3649086" y="6001200"/>
            <a:ext cx="26229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i="0" dirty="0">
                <a:solidFill>
                  <a:srgbClr val="0F1115"/>
                </a:solidFill>
                <a:effectLst/>
                <a:latin typeface="quote-cjk-patch"/>
              </a:rPr>
              <a:t>Theory &amp; Model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9C3BA5C-C8BB-C0DC-E0C7-56B0BE3E12E6}"/>
              </a:ext>
            </a:extLst>
          </p:cNvPr>
          <p:cNvCxnSpPr>
            <a:cxnSpLocks/>
          </p:cNvCxnSpPr>
          <p:nvPr/>
        </p:nvCxnSpPr>
        <p:spPr>
          <a:xfrm>
            <a:off x="6812973" y="1507571"/>
            <a:ext cx="0" cy="422474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CD70DC7-8C88-5A0C-C1D5-9727FA5B3290}"/>
              </a:ext>
            </a:extLst>
          </p:cNvPr>
          <p:cNvCxnSpPr>
            <a:cxnSpLocks/>
          </p:cNvCxnSpPr>
          <p:nvPr/>
        </p:nvCxnSpPr>
        <p:spPr>
          <a:xfrm>
            <a:off x="3169227" y="1590699"/>
            <a:ext cx="0" cy="422474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207118E-DAFB-8781-AF3B-45015E6A3FEE}"/>
              </a:ext>
            </a:extLst>
          </p:cNvPr>
          <p:cNvSpPr txBox="1"/>
          <p:nvPr/>
        </p:nvSpPr>
        <p:spPr>
          <a:xfrm>
            <a:off x="7316385" y="5981004"/>
            <a:ext cx="218752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i="0" dirty="0">
                <a:solidFill>
                  <a:srgbClr val="0F1115"/>
                </a:solidFill>
                <a:effectLst/>
                <a:latin typeface="quote-cjk-patch"/>
              </a:rPr>
              <a:t>Experimental Study &amp; Validation</a:t>
            </a:r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8F6A2F85-2C7E-6514-4BD0-62FEDF76C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E68B8-58A5-9B4C-8861-82BC2812F7CC}" type="datetime1">
              <a:rPr lang="en-US" smtClean="0"/>
              <a:t>10/27/2025</a:t>
            </a:fld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A75CAC03-83E8-C02A-8622-D39F38D19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6</a:t>
            </a:fld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C512492-9922-468E-8A9C-31A480E8DE78}"/>
              </a:ext>
            </a:extLst>
          </p:cNvPr>
          <p:cNvSpPr/>
          <p:nvPr/>
        </p:nvSpPr>
        <p:spPr>
          <a:xfrm>
            <a:off x="3254382" y="1700915"/>
            <a:ext cx="1899366" cy="286232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Kinetic Simulation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36B59BFA-30BE-4F4E-8CDB-C2E3A4D0D8B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7047" t="28765" r="376"/>
          <a:stretch/>
        </p:blipFill>
        <p:spPr>
          <a:xfrm>
            <a:off x="3370192" y="2555846"/>
            <a:ext cx="2914524" cy="376337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7B4B6099-AD24-4886-9D98-7C2D5D8418C9}"/>
              </a:ext>
            </a:extLst>
          </p:cNvPr>
          <p:cNvSpPr txBox="1"/>
          <p:nvPr/>
        </p:nvSpPr>
        <p:spPr>
          <a:xfrm>
            <a:off x="3276083" y="3212242"/>
            <a:ext cx="308912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L[f] : Magnetic perturbation loss operator (Harvey model[1])</a:t>
            </a:r>
          </a:p>
          <a:p>
            <a:r>
              <a:rPr lang="en-US" sz="1400" b="1" dirty="0"/>
              <a:t>REF: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7549406-ECB8-4741-9E4C-450CFEFEF2B6}"/>
              </a:ext>
            </a:extLst>
          </p:cNvPr>
          <p:cNvSpPr/>
          <p:nvPr/>
        </p:nvSpPr>
        <p:spPr>
          <a:xfrm>
            <a:off x="3225119" y="4332214"/>
            <a:ext cx="28986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Synthetic Diagnostic Module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0A15E88-A9FE-42A2-ADDD-1D8BA7D279A0}"/>
              </a:ext>
            </a:extLst>
          </p:cNvPr>
          <p:cNvSpPr txBox="1"/>
          <p:nvPr/>
        </p:nvSpPr>
        <p:spPr>
          <a:xfrm>
            <a:off x="3245307" y="4764175"/>
            <a:ext cx="35331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Simulate the Electron cyclotron emission based on the electron velocity distribution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EC129EC-01DB-43F6-8CF8-F50F8ED3CD6C}"/>
              </a:ext>
            </a:extLst>
          </p:cNvPr>
          <p:cNvSpPr txBox="1"/>
          <p:nvPr/>
        </p:nvSpPr>
        <p:spPr>
          <a:xfrm>
            <a:off x="7118656" y="1705931"/>
            <a:ext cx="4468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Validation </a:t>
            </a:r>
            <a:r>
              <a:rPr lang="en-US" sz="1400" dirty="0"/>
              <a:t> </a:t>
            </a:r>
          </a:p>
        </p:txBody>
      </p:sp>
      <p:sp>
        <p:nvSpPr>
          <p:cNvPr id="35" name="Rounded Rectangle 26">
            <a:extLst>
              <a:ext uri="{FF2B5EF4-FFF2-40B4-BE49-F238E27FC236}">
                <a16:creationId xmlns:a16="http://schemas.microsoft.com/office/drawing/2014/main" id="{29532EC9-D77C-48DF-B610-C3C723DDAD3E}"/>
              </a:ext>
            </a:extLst>
          </p:cNvPr>
          <p:cNvSpPr/>
          <p:nvPr/>
        </p:nvSpPr>
        <p:spPr>
          <a:xfrm>
            <a:off x="7256030" y="6560613"/>
            <a:ext cx="507574" cy="258145"/>
          </a:xfrm>
          <a:prstGeom prst="roundRect">
            <a:avLst>
              <a:gd name="adj" fmla="val 50000"/>
            </a:avLst>
          </a:prstGeom>
          <a:solidFill>
            <a:srgbClr val="FF0000"/>
          </a:solidFill>
          <a:ln w="6350"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/>
              <a:t>R1</a:t>
            </a:r>
          </a:p>
        </p:txBody>
      </p:sp>
      <p:sp>
        <p:nvSpPr>
          <p:cNvPr id="36" name="Rounded Rectangle 27">
            <a:extLst>
              <a:ext uri="{FF2B5EF4-FFF2-40B4-BE49-F238E27FC236}">
                <a16:creationId xmlns:a16="http://schemas.microsoft.com/office/drawing/2014/main" id="{C2EE7DA4-70F7-41B2-B3B8-0DA06B290211}"/>
              </a:ext>
            </a:extLst>
          </p:cNvPr>
          <p:cNvSpPr/>
          <p:nvPr/>
        </p:nvSpPr>
        <p:spPr>
          <a:xfrm>
            <a:off x="8094540" y="6560612"/>
            <a:ext cx="507574" cy="258145"/>
          </a:xfrm>
          <a:prstGeom prst="roundRect">
            <a:avLst>
              <a:gd name="adj" fmla="val 50000"/>
            </a:avLst>
          </a:prstGeom>
          <a:solidFill>
            <a:srgbClr val="FF0000"/>
          </a:solidFill>
          <a:ln w="6350"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/>
              <a:t>R2</a:t>
            </a:r>
          </a:p>
        </p:txBody>
      </p:sp>
      <p:sp>
        <p:nvSpPr>
          <p:cNvPr id="37" name="Rounded Rectangle 28">
            <a:extLst>
              <a:ext uri="{FF2B5EF4-FFF2-40B4-BE49-F238E27FC236}">
                <a16:creationId xmlns:a16="http://schemas.microsoft.com/office/drawing/2014/main" id="{86AD3AEA-0700-4EEF-89C2-DD3F09809260}"/>
              </a:ext>
            </a:extLst>
          </p:cNvPr>
          <p:cNvSpPr/>
          <p:nvPr/>
        </p:nvSpPr>
        <p:spPr>
          <a:xfrm>
            <a:off x="8937745" y="6560611"/>
            <a:ext cx="507574" cy="258145"/>
          </a:xfrm>
          <a:prstGeom prst="roundRect">
            <a:avLst>
              <a:gd name="adj" fmla="val 50000"/>
            </a:avLst>
          </a:prstGeom>
          <a:solidFill>
            <a:srgbClr val="FF0000"/>
          </a:solidFill>
          <a:ln w="6350"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/>
              <a:t>R4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18E046C-1D24-4611-B475-198F3F156D11}"/>
              </a:ext>
            </a:extLst>
          </p:cNvPr>
          <p:cNvSpPr txBox="1"/>
          <p:nvPr/>
        </p:nvSpPr>
        <p:spPr>
          <a:xfrm>
            <a:off x="713626" y="1846133"/>
            <a:ext cx="24556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For better non-thermal electron confinement, it requires understanding of non-thermal electron emission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6B8BBC9-9DCE-4CD8-890C-F53ED7E90A52}"/>
              </a:ext>
            </a:extLst>
          </p:cNvPr>
          <p:cNvSpPr txBox="1"/>
          <p:nvPr/>
        </p:nvSpPr>
        <p:spPr>
          <a:xfrm>
            <a:off x="573795" y="3413658"/>
            <a:ext cx="258427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dirty="0"/>
              <a:t>Enhanced control of non-thermal electrons leads to improved particle confinement and higher fusion efficiency.</a:t>
            </a:r>
          </a:p>
          <a:p>
            <a:endParaRPr lang="en-US" sz="1200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23012CC-6D8E-4EBD-8621-D574F6E8DCA3}"/>
              </a:ext>
            </a:extLst>
          </p:cNvPr>
          <p:cNvSpPr txBox="1"/>
          <p:nvPr/>
        </p:nvSpPr>
        <p:spPr>
          <a:xfrm>
            <a:off x="578373" y="4483900"/>
            <a:ext cx="239097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Non-thermal emission directly reveals the spatial and energy distribution of non-thermal electrons, providing a measure for assessing particle confinement.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FB83EA6-102D-4F87-BC4A-AF7D8649458D}"/>
              </a:ext>
            </a:extLst>
          </p:cNvPr>
          <p:cNvSpPr txBox="1"/>
          <p:nvPr/>
        </p:nvSpPr>
        <p:spPr>
          <a:xfrm>
            <a:off x="426937" y="2909448"/>
            <a:ext cx="25583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D41F26"/>
                </a:solidFill>
              </a:rPr>
              <a:t>PARTICLE CONFINEMENT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D6280A70-986C-46B2-9FCF-3FD51AA41B37}"/>
              </a:ext>
            </a:extLst>
          </p:cNvPr>
          <p:cNvSpPr/>
          <p:nvPr/>
        </p:nvSpPr>
        <p:spPr>
          <a:xfrm>
            <a:off x="4794508" y="2544582"/>
            <a:ext cx="398370" cy="36411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84DE8CC-89C2-417B-9525-29AF31780F50}"/>
              </a:ext>
            </a:extLst>
          </p:cNvPr>
          <p:cNvSpPr txBox="1"/>
          <p:nvPr/>
        </p:nvSpPr>
        <p:spPr>
          <a:xfrm>
            <a:off x="3210464" y="5198460"/>
            <a:ext cx="38851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T</a:t>
            </a:r>
            <a:r>
              <a:rPr lang="en-US" altLang="zh-CN" sz="1200" i="1" dirty="0"/>
              <a:t>he code is released on </a:t>
            </a:r>
            <a:r>
              <a:rPr lang="en-US" altLang="zh-CN" sz="1200" i="1" dirty="0">
                <a:hlinkClick r:id="rId5"/>
              </a:rPr>
              <a:t>GitHub</a:t>
            </a:r>
            <a:r>
              <a:rPr lang="en-US" altLang="zh-CN" dirty="0"/>
              <a:t>.</a:t>
            </a:r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0E7F6A7-0D2C-4014-86CE-0110AAD548DF}"/>
              </a:ext>
            </a:extLst>
          </p:cNvPr>
          <p:cNvSpPr txBox="1"/>
          <p:nvPr/>
        </p:nvSpPr>
        <p:spPr>
          <a:xfrm>
            <a:off x="8045085" y="3125026"/>
            <a:ext cx="12664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Simulation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1B1930A-5DD7-43A4-A695-1B71D3090692}"/>
              </a:ext>
            </a:extLst>
          </p:cNvPr>
          <p:cNvSpPr txBox="1"/>
          <p:nvPr/>
        </p:nvSpPr>
        <p:spPr>
          <a:xfrm>
            <a:off x="7271698" y="2600785"/>
            <a:ext cx="1514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Measurement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925A781-EA47-4A83-8089-27CCCC6088AF}"/>
              </a:ext>
            </a:extLst>
          </p:cNvPr>
          <p:cNvSpPr txBox="1"/>
          <p:nvPr/>
        </p:nvSpPr>
        <p:spPr>
          <a:xfrm>
            <a:off x="6875139" y="4644407"/>
            <a:ext cx="327370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The measured proportion of non-thermal electrons validates that the theoretical calculations are in well </a:t>
            </a:r>
            <a:r>
              <a:rPr lang="en-US" sz="1400" b="1" dirty="0"/>
              <a:t>agreement</a:t>
            </a:r>
            <a:r>
              <a:rPr lang="en-US" sz="1400" dirty="0"/>
              <a:t> with experimental results.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C48BE03-C24A-4FDC-80A9-223567BD14F3}"/>
              </a:ext>
            </a:extLst>
          </p:cNvPr>
          <p:cNvSpPr txBox="1"/>
          <p:nvPr/>
        </p:nvSpPr>
        <p:spPr>
          <a:xfrm>
            <a:off x="7812751" y="2030377"/>
            <a:ext cx="17231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EAST #53864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4EC4482-72C4-2122-A524-68FC97B2F3A8}"/>
              </a:ext>
            </a:extLst>
          </p:cNvPr>
          <p:cNvSpPr txBox="1"/>
          <p:nvPr/>
        </p:nvSpPr>
        <p:spPr>
          <a:xfrm>
            <a:off x="3435640" y="6345167"/>
            <a:ext cx="292957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/>
              <a:t>1.Harvey, R. W., et al. Physics of Fluids B: Plasma Physics 5.2 (1993): 446-456.</a:t>
            </a:r>
          </a:p>
        </p:txBody>
      </p:sp>
    </p:spTree>
    <p:extLst>
      <p:ext uri="{BB962C8B-B14F-4D97-AF65-F5344CB8AC3E}">
        <p14:creationId xmlns:p14="http://schemas.microsoft.com/office/powerpoint/2010/main" val="36579182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4063DF-D4FB-BB41-D36C-4C51ED1C84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38">
            <a:extLst>
              <a:ext uri="{FF2B5EF4-FFF2-40B4-BE49-F238E27FC236}">
                <a16:creationId xmlns:a16="http://schemas.microsoft.com/office/drawing/2014/main" id="{D03C540F-4655-4428-8F6D-16C3505784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3418" y="2171601"/>
            <a:ext cx="2613184" cy="2878770"/>
          </a:xfrm>
          <a:prstGeom prst="rect">
            <a:avLst/>
          </a:prstGeom>
        </p:spPr>
      </p:pic>
      <p:sp>
        <p:nvSpPr>
          <p:cNvPr id="4" name="Triangle 3">
            <a:extLst>
              <a:ext uri="{FF2B5EF4-FFF2-40B4-BE49-F238E27FC236}">
                <a16:creationId xmlns:a16="http://schemas.microsoft.com/office/drawing/2014/main" id="{929FE227-EE31-D4E4-6BA5-489D3719BB6B}"/>
              </a:ext>
            </a:extLst>
          </p:cNvPr>
          <p:cNvSpPr/>
          <p:nvPr/>
        </p:nvSpPr>
        <p:spPr>
          <a:xfrm flipV="1">
            <a:off x="0" y="-1"/>
            <a:ext cx="1169915" cy="4067503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riangle 4">
            <a:extLst>
              <a:ext uri="{FF2B5EF4-FFF2-40B4-BE49-F238E27FC236}">
                <a16:creationId xmlns:a16="http://schemas.microsoft.com/office/drawing/2014/main" id="{BDE8340E-4A7E-D98F-99F5-62B6EFE1956F}"/>
              </a:ext>
            </a:extLst>
          </p:cNvPr>
          <p:cNvSpPr/>
          <p:nvPr/>
        </p:nvSpPr>
        <p:spPr>
          <a:xfrm flipH="1">
            <a:off x="9579428" y="-2225265"/>
            <a:ext cx="2612571" cy="9083266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1BF8B3-B308-1758-9B71-5B837E63D551}"/>
              </a:ext>
            </a:extLst>
          </p:cNvPr>
          <p:cNvSpPr txBox="1"/>
          <p:nvPr/>
        </p:nvSpPr>
        <p:spPr>
          <a:xfrm>
            <a:off x="1169915" y="290286"/>
            <a:ext cx="925628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D41F26"/>
                </a:solidFill>
              </a:rPr>
              <a:t>Research Activities: </a:t>
            </a:r>
          </a:p>
          <a:p>
            <a:r>
              <a:rPr lang="en-US" sz="2400" b="1" dirty="0"/>
              <a:t>Utilizing Electron Velocity Distribution Measurements for Enhanced Tokamak Startup Control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D16DCA7-EA1A-4ACC-AA7F-8C38A4703323}"/>
              </a:ext>
            </a:extLst>
          </p:cNvPr>
          <p:cNvSpPr txBox="1"/>
          <p:nvPr/>
        </p:nvSpPr>
        <p:spPr>
          <a:xfrm rot="17167862">
            <a:off x="8468012" y="3836887"/>
            <a:ext cx="49262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Plasma Theory and Experimental Study (3/4)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FC5CC4C-DFA2-E77B-EF7B-236C07908C1F}"/>
              </a:ext>
            </a:extLst>
          </p:cNvPr>
          <p:cNvSpPr txBox="1"/>
          <p:nvPr/>
        </p:nvSpPr>
        <p:spPr>
          <a:xfrm>
            <a:off x="346393" y="6001200"/>
            <a:ext cx="26229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i="0" dirty="0">
                <a:solidFill>
                  <a:srgbClr val="0F1115"/>
                </a:solidFill>
                <a:effectLst/>
                <a:latin typeface="quote-cjk-patch"/>
              </a:rPr>
              <a:t>Backgroun</a:t>
            </a:r>
            <a:r>
              <a:rPr lang="en-US" b="1" dirty="0">
                <a:solidFill>
                  <a:srgbClr val="0F1115"/>
                </a:solidFill>
                <a:latin typeface="quote-cjk-patch"/>
              </a:rPr>
              <a:t>d &amp; Motivation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9C3BA5C-C8BB-C0DC-E0C7-56B0BE3E12E6}"/>
              </a:ext>
            </a:extLst>
          </p:cNvPr>
          <p:cNvCxnSpPr>
            <a:cxnSpLocks/>
          </p:cNvCxnSpPr>
          <p:nvPr/>
        </p:nvCxnSpPr>
        <p:spPr>
          <a:xfrm>
            <a:off x="6812973" y="1846940"/>
            <a:ext cx="0" cy="422474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CD70DC7-8C88-5A0C-C1D5-9727FA5B3290}"/>
              </a:ext>
            </a:extLst>
          </p:cNvPr>
          <p:cNvCxnSpPr>
            <a:cxnSpLocks/>
          </p:cNvCxnSpPr>
          <p:nvPr/>
        </p:nvCxnSpPr>
        <p:spPr>
          <a:xfrm>
            <a:off x="3169227" y="1769809"/>
            <a:ext cx="0" cy="422474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207118E-DAFB-8781-AF3B-45015E6A3FEE}"/>
              </a:ext>
            </a:extLst>
          </p:cNvPr>
          <p:cNvSpPr txBox="1"/>
          <p:nvPr/>
        </p:nvSpPr>
        <p:spPr>
          <a:xfrm>
            <a:off x="7316385" y="5981004"/>
            <a:ext cx="21875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i="0" dirty="0">
                <a:solidFill>
                  <a:srgbClr val="0F1115"/>
                </a:solidFill>
                <a:effectLst/>
                <a:latin typeface="quote-cjk-patch"/>
              </a:rPr>
              <a:t>Experimental Study</a:t>
            </a:r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8F6A2F85-2C7E-6514-4BD0-62FEDF76C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E68B8-58A5-9B4C-8861-82BC2812F7CC}" type="datetime1">
              <a:rPr lang="en-US" smtClean="0"/>
              <a:t>10/27/2025</a:t>
            </a:fld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A75CAC03-83E8-C02A-8622-D39F38D19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2853C-226C-374E-BF0E-5A473C8B359B}" type="slidenum">
              <a:rPr lang="en-US" smtClean="0"/>
              <a:t>7</a:t>
            </a:fld>
            <a:endParaRPr lang="en-US"/>
          </a:p>
        </p:txBody>
      </p:sp>
      <p:sp>
        <p:nvSpPr>
          <p:cNvPr id="35" name="Rounded Rectangle 26">
            <a:extLst>
              <a:ext uri="{FF2B5EF4-FFF2-40B4-BE49-F238E27FC236}">
                <a16:creationId xmlns:a16="http://schemas.microsoft.com/office/drawing/2014/main" id="{29532EC9-D77C-48DF-B610-C3C723DDAD3E}"/>
              </a:ext>
            </a:extLst>
          </p:cNvPr>
          <p:cNvSpPr/>
          <p:nvPr/>
        </p:nvSpPr>
        <p:spPr>
          <a:xfrm>
            <a:off x="7256030" y="6560613"/>
            <a:ext cx="507574" cy="258145"/>
          </a:xfrm>
          <a:prstGeom prst="roundRect">
            <a:avLst>
              <a:gd name="adj" fmla="val 50000"/>
            </a:avLst>
          </a:prstGeom>
          <a:solidFill>
            <a:srgbClr val="FF0000"/>
          </a:solidFill>
          <a:ln w="6350"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/>
              <a:t>R1</a:t>
            </a:r>
          </a:p>
        </p:txBody>
      </p:sp>
      <p:sp>
        <p:nvSpPr>
          <p:cNvPr id="36" name="Rounded Rectangle 27">
            <a:extLst>
              <a:ext uri="{FF2B5EF4-FFF2-40B4-BE49-F238E27FC236}">
                <a16:creationId xmlns:a16="http://schemas.microsoft.com/office/drawing/2014/main" id="{C2EE7DA4-70F7-41B2-B3B8-0DA06B290211}"/>
              </a:ext>
            </a:extLst>
          </p:cNvPr>
          <p:cNvSpPr/>
          <p:nvPr/>
        </p:nvSpPr>
        <p:spPr>
          <a:xfrm>
            <a:off x="8094540" y="6560612"/>
            <a:ext cx="507574" cy="258145"/>
          </a:xfrm>
          <a:prstGeom prst="roundRect">
            <a:avLst>
              <a:gd name="adj" fmla="val 50000"/>
            </a:avLst>
          </a:prstGeom>
          <a:solidFill>
            <a:srgbClr val="FF0000"/>
          </a:solidFill>
          <a:ln w="6350"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/>
              <a:t>R2</a:t>
            </a:r>
          </a:p>
        </p:txBody>
      </p:sp>
      <p:sp>
        <p:nvSpPr>
          <p:cNvPr id="37" name="Rounded Rectangle 28">
            <a:extLst>
              <a:ext uri="{FF2B5EF4-FFF2-40B4-BE49-F238E27FC236}">
                <a16:creationId xmlns:a16="http://schemas.microsoft.com/office/drawing/2014/main" id="{86AD3AEA-0700-4EEF-89C2-DD3F09809260}"/>
              </a:ext>
            </a:extLst>
          </p:cNvPr>
          <p:cNvSpPr/>
          <p:nvPr/>
        </p:nvSpPr>
        <p:spPr>
          <a:xfrm>
            <a:off x="8937745" y="6560611"/>
            <a:ext cx="507574" cy="258145"/>
          </a:xfrm>
          <a:prstGeom prst="roundRect">
            <a:avLst>
              <a:gd name="adj" fmla="val 50000"/>
            </a:avLst>
          </a:prstGeom>
          <a:solidFill>
            <a:srgbClr val="FF0000"/>
          </a:solidFill>
          <a:ln w="6350"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/>
              <a:t>R4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B821F8A-B804-4403-B97B-EAF5CDE9C002}"/>
              </a:ext>
            </a:extLst>
          </p:cNvPr>
          <p:cNvSpPr txBox="1"/>
          <p:nvPr/>
        </p:nvSpPr>
        <p:spPr>
          <a:xfrm>
            <a:off x="609929" y="1846133"/>
            <a:ext cx="261489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The velocity distribution function, derived from emission measurements, is utilized in a feedback control system during plasma startup to optimize heating efficiency.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C16122D-5F05-480E-996B-EF05EF173463}"/>
              </a:ext>
            </a:extLst>
          </p:cNvPr>
          <p:cNvSpPr txBox="1"/>
          <p:nvPr/>
        </p:nvSpPr>
        <p:spPr>
          <a:xfrm>
            <a:off x="584957" y="3225459"/>
            <a:ext cx="258427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dirty="0"/>
              <a:t>By controlling the velocity distribution, heating efficiency during plasma startup can be enhanced, thereby reducing the cost of plasma ignition.</a:t>
            </a:r>
            <a:endParaRPr lang="en-US" sz="12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8061CFF-9886-457D-A2D4-6ECC4EF49AB4}"/>
              </a:ext>
            </a:extLst>
          </p:cNvPr>
          <p:cNvSpPr txBox="1"/>
          <p:nvPr/>
        </p:nvSpPr>
        <p:spPr>
          <a:xfrm>
            <a:off x="578373" y="4483900"/>
            <a:ext cx="262021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Leveraging existing facilities and diagnostic tools, this study aims to measure and understand the electron velocity distribution functions across different startup scenarios, in order to develop optimized control strategies.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199C266-7AE3-4C55-9453-5DBDF16D902D}"/>
              </a:ext>
            </a:extLst>
          </p:cNvPr>
          <p:cNvSpPr txBox="1"/>
          <p:nvPr/>
        </p:nvSpPr>
        <p:spPr>
          <a:xfrm>
            <a:off x="544258" y="2901082"/>
            <a:ext cx="25331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D41F26"/>
                </a:solidFill>
              </a:rPr>
              <a:t>VELOCITY DISTRIBUTION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C796315-4298-4E77-8070-BCC533CE1429}"/>
              </a:ext>
            </a:extLst>
          </p:cNvPr>
          <p:cNvSpPr txBox="1"/>
          <p:nvPr/>
        </p:nvSpPr>
        <p:spPr>
          <a:xfrm>
            <a:off x="3649086" y="6001200"/>
            <a:ext cx="26229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i="0" dirty="0">
                <a:solidFill>
                  <a:srgbClr val="0F1115"/>
                </a:solidFill>
                <a:effectLst/>
                <a:latin typeface="quote-cjk-patch"/>
              </a:rPr>
              <a:t>Theory &amp; Model</a:t>
            </a:r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00A7223-BC83-458C-9D78-684FC7E0B00F}"/>
              </a:ext>
            </a:extLst>
          </p:cNvPr>
          <p:cNvSpPr/>
          <p:nvPr/>
        </p:nvSpPr>
        <p:spPr>
          <a:xfrm>
            <a:off x="3254382" y="1700915"/>
            <a:ext cx="1899366" cy="286232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Kinetic Simulation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198AE2F8-AE99-4A05-9F8F-88CF530200C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7047" t="28765" r="376"/>
          <a:stretch/>
        </p:blipFill>
        <p:spPr>
          <a:xfrm>
            <a:off x="3370192" y="2555846"/>
            <a:ext cx="2914524" cy="376337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17595BEA-38D2-4025-8866-0F4B5BF82F92}"/>
              </a:ext>
            </a:extLst>
          </p:cNvPr>
          <p:cNvSpPr txBox="1"/>
          <p:nvPr/>
        </p:nvSpPr>
        <p:spPr>
          <a:xfrm>
            <a:off x="3276083" y="3212242"/>
            <a:ext cx="30891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C[f] : F</a:t>
            </a:r>
            <a:r>
              <a:rPr lang="en-US" altLang="zh-CN" sz="1400" b="1" dirty="0"/>
              <a:t>olk-plank collision operator</a:t>
            </a:r>
          </a:p>
          <a:p>
            <a:r>
              <a:rPr lang="en-US" sz="1400" b="1" dirty="0"/>
              <a:t>S</a:t>
            </a:r>
            <a:r>
              <a:rPr lang="en-US" sz="1400" b="1" baseline="-25000" dirty="0"/>
              <a:t>A</a:t>
            </a:r>
            <a:r>
              <a:rPr lang="en-US" sz="1400" b="1" dirty="0"/>
              <a:t>[f]:Avalanche collision operator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859959E0-7869-4F09-992D-D43B06C843E0}"/>
              </a:ext>
            </a:extLst>
          </p:cNvPr>
          <p:cNvSpPr/>
          <p:nvPr/>
        </p:nvSpPr>
        <p:spPr>
          <a:xfrm>
            <a:off x="3225119" y="4332214"/>
            <a:ext cx="28986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Synthetic Diagnostic Module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81237C0-7B8F-4BB2-8405-D6586E3E61EB}"/>
              </a:ext>
            </a:extLst>
          </p:cNvPr>
          <p:cNvSpPr txBox="1"/>
          <p:nvPr/>
        </p:nvSpPr>
        <p:spPr>
          <a:xfrm>
            <a:off x="3245307" y="4764175"/>
            <a:ext cx="35331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Simulate the Electron cyclotron emission based on the electron velocity distribution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8915EE4-D622-4894-897A-6CBD199A8DD3}"/>
              </a:ext>
            </a:extLst>
          </p:cNvPr>
          <p:cNvSpPr txBox="1"/>
          <p:nvPr/>
        </p:nvSpPr>
        <p:spPr>
          <a:xfrm>
            <a:off x="3210464" y="5198460"/>
            <a:ext cx="38851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T</a:t>
            </a:r>
            <a:r>
              <a:rPr lang="en-US" altLang="zh-CN" sz="1200" i="1" dirty="0"/>
              <a:t>he code is released on </a:t>
            </a:r>
            <a:r>
              <a:rPr lang="en-US" altLang="zh-CN" sz="1200" i="1" dirty="0">
                <a:hlinkClick r:id="rId5"/>
              </a:rPr>
              <a:t>GitHub</a:t>
            </a:r>
            <a:r>
              <a:rPr lang="en-US" altLang="zh-CN" dirty="0"/>
              <a:t>.</a:t>
            </a:r>
            <a:endParaRPr lang="en-US" dirty="0"/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04F13CB9-3472-4E7F-A840-73624F66F21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8765" r="53208"/>
          <a:stretch/>
        </p:blipFill>
        <p:spPr>
          <a:xfrm>
            <a:off x="3169227" y="2234608"/>
            <a:ext cx="2348041" cy="340673"/>
          </a:xfrm>
          <a:prstGeom prst="rect">
            <a:avLst/>
          </a:prstGeom>
        </p:spPr>
      </p:pic>
      <p:sp>
        <p:nvSpPr>
          <p:cNvPr id="44" name="Oval 43">
            <a:extLst>
              <a:ext uri="{FF2B5EF4-FFF2-40B4-BE49-F238E27FC236}">
                <a16:creationId xmlns:a16="http://schemas.microsoft.com/office/drawing/2014/main" id="{CBEDCDA8-D66E-4170-BF79-DBABA82DC4E0}"/>
              </a:ext>
            </a:extLst>
          </p:cNvPr>
          <p:cNvSpPr/>
          <p:nvPr/>
        </p:nvSpPr>
        <p:spPr>
          <a:xfrm>
            <a:off x="5153025" y="2233750"/>
            <a:ext cx="398370" cy="36411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78A84A21-CEEE-4F9F-A464-7F07165C48E0}"/>
              </a:ext>
            </a:extLst>
          </p:cNvPr>
          <p:cNvSpPr/>
          <p:nvPr/>
        </p:nvSpPr>
        <p:spPr>
          <a:xfrm>
            <a:off x="5324516" y="2566454"/>
            <a:ext cx="398370" cy="36411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94461B7-0062-4BA9-9CFF-130C5F7ECE45}"/>
              </a:ext>
            </a:extLst>
          </p:cNvPr>
          <p:cNvSpPr txBox="1"/>
          <p:nvPr/>
        </p:nvSpPr>
        <p:spPr>
          <a:xfrm>
            <a:off x="7118656" y="1705931"/>
            <a:ext cx="4468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Velocity Distribution Calculation</a:t>
            </a:r>
            <a:r>
              <a:rPr lang="en-US" sz="1400" dirty="0"/>
              <a:t>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F01E4C6-6BB7-48A1-A045-1A57D790C742}"/>
              </a:ext>
            </a:extLst>
          </p:cNvPr>
          <p:cNvSpPr txBox="1"/>
          <p:nvPr/>
        </p:nvSpPr>
        <p:spPr>
          <a:xfrm>
            <a:off x="6999233" y="4959327"/>
            <a:ext cx="31543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Experimental data from the EAST tokamak, including electric field, density, and temperature during startup, are used to validate the computed electron velocity distribution function.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2800919-AC3C-43A8-A577-7CE89A3D11C3}"/>
              </a:ext>
            </a:extLst>
          </p:cNvPr>
          <p:cNvSpPr txBox="1"/>
          <p:nvPr/>
        </p:nvSpPr>
        <p:spPr>
          <a:xfrm>
            <a:off x="7808140" y="1980183"/>
            <a:ext cx="15365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EAST#64987</a:t>
            </a:r>
          </a:p>
        </p:txBody>
      </p:sp>
    </p:spTree>
    <p:extLst>
      <p:ext uri="{BB962C8B-B14F-4D97-AF65-F5344CB8AC3E}">
        <p14:creationId xmlns:p14="http://schemas.microsoft.com/office/powerpoint/2010/main" val="34069472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4063DF-D4FB-BB41-D36C-4C51ED1C84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riangle 3">
            <a:extLst>
              <a:ext uri="{FF2B5EF4-FFF2-40B4-BE49-F238E27FC236}">
                <a16:creationId xmlns:a16="http://schemas.microsoft.com/office/drawing/2014/main" id="{929FE227-EE31-D4E4-6BA5-489D3719BB6B}"/>
              </a:ext>
            </a:extLst>
          </p:cNvPr>
          <p:cNvSpPr/>
          <p:nvPr/>
        </p:nvSpPr>
        <p:spPr>
          <a:xfrm flipV="1">
            <a:off x="0" y="-1"/>
            <a:ext cx="1169915" cy="4067503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riangle 4">
            <a:extLst>
              <a:ext uri="{FF2B5EF4-FFF2-40B4-BE49-F238E27FC236}">
                <a16:creationId xmlns:a16="http://schemas.microsoft.com/office/drawing/2014/main" id="{BDE8340E-4A7E-D98F-99F5-62B6EFE1956F}"/>
              </a:ext>
            </a:extLst>
          </p:cNvPr>
          <p:cNvSpPr/>
          <p:nvPr/>
        </p:nvSpPr>
        <p:spPr>
          <a:xfrm flipH="1">
            <a:off x="9579428" y="-2225265"/>
            <a:ext cx="2612571" cy="9083266"/>
          </a:xfrm>
          <a:prstGeom prst="triangle">
            <a:avLst>
              <a:gd name="adj" fmla="val 0"/>
            </a:avLst>
          </a:prstGeom>
          <a:solidFill>
            <a:srgbClr val="D41F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1BF8B3-B308-1758-9B71-5B837E63D551}"/>
              </a:ext>
            </a:extLst>
          </p:cNvPr>
          <p:cNvSpPr txBox="1"/>
          <p:nvPr/>
        </p:nvSpPr>
        <p:spPr>
          <a:xfrm>
            <a:off x="1169915" y="290286"/>
            <a:ext cx="979249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D41F26"/>
                </a:solidFill>
              </a:rPr>
              <a:t>Research Activities: </a:t>
            </a:r>
          </a:p>
          <a:p>
            <a:r>
              <a:rPr lang="en-US" sz="2400" b="1" dirty="0">
                <a:solidFill>
                  <a:srgbClr val="0F1115"/>
                </a:solidFill>
                <a:latin typeface="quote-cjk-patch"/>
              </a:rPr>
              <a:t>Validation of Kinetic Simulation and Synthetic Model</a:t>
            </a:r>
          </a:p>
          <a:p>
            <a:endParaRPr lang="en-US" sz="2400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D16DCA7-EA1A-4ACC-AA7F-8C38A4703323}"/>
              </a:ext>
            </a:extLst>
          </p:cNvPr>
          <p:cNvSpPr txBox="1"/>
          <p:nvPr/>
        </p:nvSpPr>
        <p:spPr>
          <a:xfrm rot="17167862">
            <a:off x="8468012" y="3836887"/>
            <a:ext cx="49262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Plasma Theory and Experimental Study (4/4)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7217969-438E-BF2B-900D-3ECF85413293}"/>
              </a:ext>
            </a:extLst>
          </p:cNvPr>
          <p:cNvSpPr txBox="1"/>
          <p:nvPr/>
        </p:nvSpPr>
        <p:spPr>
          <a:xfrm>
            <a:off x="1535614" y="1447642"/>
            <a:ext cx="37019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rgbClr val="0F1115"/>
                </a:solidFill>
                <a:latin typeface="quote-cjk-patch"/>
              </a:rPr>
              <a:t>Growth Rate of Runaway Electron Density in the Kinetic Model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9C3BA5C-C8BB-C0DC-E0C7-56B0BE3E12E6}"/>
              </a:ext>
            </a:extLst>
          </p:cNvPr>
          <p:cNvCxnSpPr>
            <a:cxnSpLocks/>
          </p:cNvCxnSpPr>
          <p:nvPr/>
        </p:nvCxnSpPr>
        <p:spPr>
          <a:xfrm>
            <a:off x="5914204" y="1673099"/>
            <a:ext cx="0" cy="422474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8F6A2F85-2C7E-6514-4BD0-62FEDF76C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E68B8-58A5-9B4C-8861-82BC2812F7CC}" type="datetime1">
              <a:rPr lang="en-US" smtClean="0"/>
              <a:t>10/27/2025</a:t>
            </a:fld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A75CAC03-83E8-C02A-8622-D39F38D19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2232853C-226C-374E-BF0E-5A473C8B359B}" type="slidenum">
              <a:rPr lang="en-US" smtClean="0"/>
              <a:t>8</a:t>
            </a:fld>
            <a:endParaRPr lang="en-US"/>
          </a:p>
        </p:txBody>
      </p:sp>
      <p:sp>
        <p:nvSpPr>
          <p:cNvPr id="36" name="Rounded Rectangle 27">
            <a:extLst>
              <a:ext uri="{FF2B5EF4-FFF2-40B4-BE49-F238E27FC236}">
                <a16:creationId xmlns:a16="http://schemas.microsoft.com/office/drawing/2014/main" id="{C2EE7DA4-70F7-41B2-B3B8-0DA06B290211}"/>
              </a:ext>
            </a:extLst>
          </p:cNvPr>
          <p:cNvSpPr/>
          <p:nvPr/>
        </p:nvSpPr>
        <p:spPr>
          <a:xfrm>
            <a:off x="8094540" y="6560612"/>
            <a:ext cx="507574" cy="258145"/>
          </a:xfrm>
          <a:prstGeom prst="roundRect">
            <a:avLst>
              <a:gd name="adj" fmla="val 50000"/>
            </a:avLst>
          </a:prstGeom>
          <a:solidFill>
            <a:srgbClr val="FF0000"/>
          </a:solidFill>
          <a:ln w="6350"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/>
              <a:t>R2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CEB582B-3955-45D5-A7FC-FB992EB60051}"/>
              </a:ext>
            </a:extLst>
          </p:cNvPr>
          <p:cNvSpPr txBox="1"/>
          <p:nvPr/>
        </p:nvSpPr>
        <p:spPr>
          <a:xfrm>
            <a:off x="6371517" y="1488114"/>
            <a:ext cx="26229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i="0" dirty="0">
                <a:solidFill>
                  <a:srgbClr val="0F1115"/>
                </a:solidFill>
                <a:effectLst/>
                <a:latin typeface="quote-cjk-patch"/>
              </a:rPr>
              <a:t>Synthetic Model</a:t>
            </a:r>
            <a:endParaRPr lang="en-US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7905F05E-3FE5-4E15-B179-E5F8A283DD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057811"/>
            <a:ext cx="4512631" cy="3403054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CF98559B-7854-4228-8EDE-AC01ED5979D6}"/>
              </a:ext>
            </a:extLst>
          </p:cNvPr>
          <p:cNvSpPr/>
          <p:nvPr/>
        </p:nvSpPr>
        <p:spPr>
          <a:xfrm>
            <a:off x="496510" y="5423134"/>
            <a:ext cx="451263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Validate</a:t>
            </a:r>
            <a:r>
              <a:rPr lang="en-US" altLang="zh-CN" sz="1600" dirty="0"/>
              <a:t> the runaway electron growth rate with previous model (</a:t>
            </a:r>
            <a:r>
              <a:rPr lang="en-US" sz="1600" dirty="0" err="1"/>
              <a:t>Kulsrud</a:t>
            </a:r>
            <a:r>
              <a:rPr lang="en-US" sz="1600" dirty="0"/>
              <a:t>, PRL,1973)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E79A1FB3-1F07-4419-93E1-290FEB5A3E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7874" y="1892041"/>
            <a:ext cx="3151593" cy="4430337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4C9B2D73-5143-4699-BC3E-FE4710464227}"/>
              </a:ext>
            </a:extLst>
          </p:cNvPr>
          <p:cNvSpPr/>
          <p:nvPr/>
        </p:nvSpPr>
        <p:spPr>
          <a:xfrm>
            <a:off x="8891351" y="2012651"/>
            <a:ext cx="1912590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/>
              <a:t>Validate the agreement between electron temperature and radiation temperature by synthetic model.</a:t>
            </a:r>
            <a:endParaRPr lang="en-US" sz="1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F21867E-0C05-482E-860C-36CAA3AD4E5B}"/>
              </a:ext>
            </a:extLst>
          </p:cNvPr>
          <p:cNvSpPr txBox="1"/>
          <p:nvPr/>
        </p:nvSpPr>
        <p:spPr>
          <a:xfrm>
            <a:off x="1854404" y="2459259"/>
            <a:ext cx="1796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New Model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CB7ACF-D7F5-43F0-B6AE-E149602E99A6}"/>
              </a:ext>
            </a:extLst>
          </p:cNvPr>
          <p:cNvSpPr txBox="1"/>
          <p:nvPr/>
        </p:nvSpPr>
        <p:spPr>
          <a:xfrm>
            <a:off x="2932608" y="3251329"/>
            <a:ext cx="12975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Previous Model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5580DAA-E8AA-4BD7-AFA9-105B4966F0B9}"/>
              </a:ext>
            </a:extLst>
          </p:cNvPr>
          <p:cNvSpPr txBox="1"/>
          <p:nvPr/>
        </p:nvSpPr>
        <p:spPr>
          <a:xfrm>
            <a:off x="6702581" y="5099968"/>
            <a:ext cx="19608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Radiation Temperature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9366029-497E-4038-8CFB-EF511AAE4B9B}"/>
              </a:ext>
            </a:extLst>
          </p:cNvPr>
          <p:cNvSpPr txBox="1"/>
          <p:nvPr/>
        </p:nvSpPr>
        <p:spPr>
          <a:xfrm>
            <a:off x="6189031" y="4559451"/>
            <a:ext cx="15701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rgbClr val="0070C0"/>
                </a:solidFill>
              </a:rPr>
              <a:t>Electron </a:t>
            </a:r>
            <a:r>
              <a:rPr lang="en-US" altLang="zh-CN" sz="1400" b="1" dirty="0">
                <a:solidFill>
                  <a:srgbClr val="0070C0"/>
                </a:solidFill>
              </a:rPr>
              <a:t>Temperature</a:t>
            </a:r>
            <a:endParaRPr lang="en-US" sz="14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8293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938</TotalTime>
  <Words>2630</Words>
  <Application>Microsoft Office PowerPoint</Application>
  <PresentationFormat>Widescreen</PresentationFormat>
  <Paragraphs>478</Paragraphs>
  <Slides>25</Slides>
  <Notes>8</Notes>
  <HiddenSlides>0</HiddenSlides>
  <MMClips>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quote-cjk-patch</vt:lpstr>
      <vt:lpstr>Aptos</vt:lpstr>
      <vt:lpstr>Aptos Display</vt:lpstr>
      <vt:lpstr>Arial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Yilun Zhu</dc:creator>
  <cp:lastModifiedBy>Xinhang Xu</cp:lastModifiedBy>
  <cp:revision>49</cp:revision>
  <dcterms:created xsi:type="dcterms:W3CDTF">2025-10-26T02:48:40Z</dcterms:created>
  <dcterms:modified xsi:type="dcterms:W3CDTF">2025-10-27T18:08:40Z</dcterms:modified>
</cp:coreProperties>
</file>

<file path=docProps/thumbnail.jpeg>
</file>